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57" r:id="rId3"/>
    <p:sldId id="260" r:id="rId4"/>
    <p:sldId id="259" r:id="rId5"/>
    <p:sldId id="262" r:id="rId6"/>
    <p:sldId id="263" r:id="rId7"/>
    <p:sldId id="318" r:id="rId8"/>
    <p:sldId id="266" r:id="rId9"/>
    <p:sldId id="267" r:id="rId10"/>
    <p:sldId id="271" r:id="rId11"/>
    <p:sldId id="274" r:id="rId12"/>
    <p:sldId id="319" r:id="rId13"/>
    <p:sldId id="276" r:id="rId14"/>
    <p:sldId id="320" r:id="rId15"/>
    <p:sldId id="284" r:id="rId16"/>
    <p:sldId id="285" r:id="rId17"/>
    <p:sldId id="288" r:id="rId18"/>
    <p:sldId id="287" r:id="rId19"/>
    <p:sldId id="278" r:id="rId20"/>
    <p:sldId id="277" r:id="rId21"/>
    <p:sldId id="280" r:id="rId22"/>
    <p:sldId id="321" r:id="rId23"/>
    <p:sldId id="322" r:id="rId24"/>
    <p:sldId id="283" r:id="rId25"/>
    <p:sldId id="281" r:id="rId26"/>
    <p:sldId id="289" r:id="rId27"/>
    <p:sldId id="290" r:id="rId28"/>
    <p:sldId id="293" r:id="rId29"/>
    <p:sldId id="294" r:id="rId30"/>
    <p:sldId id="302" r:id="rId31"/>
    <p:sldId id="323" r:id="rId32"/>
    <p:sldId id="291" r:id="rId33"/>
    <p:sldId id="303" r:id="rId34"/>
    <p:sldId id="292" r:id="rId35"/>
    <p:sldId id="296" r:id="rId36"/>
    <p:sldId id="307" r:id="rId37"/>
    <p:sldId id="311" r:id="rId38"/>
    <p:sldId id="308" r:id="rId39"/>
    <p:sldId id="306" r:id="rId40"/>
    <p:sldId id="297" r:id="rId41"/>
    <p:sldId id="316" r:id="rId42"/>
    <p:sldId id="312" r:id="rId43"/>
    <p:sldId id="298" r:id="rId44"/>
    <p:sldId id="301" r:id="rId45"/>
    <p:sldId id="317" r:id="rId46"/>
    <p:sldId id="324" r:id="rId47"/>
    <p:sldId id="304" r:id="rId48"/>
    <p:sldId id="295" r:id="rId49"/>
    <p:sldId id="325"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104" autoAdjust="0"/>
  </p:normalViewPr>
  <p:slideViewPr>
    <p:cSldViewPr>
      <p:cViewPr varScale="1">
        <p:scale>
          <a:sx n="80" d="100"/>
          <a:sy n="80" d="100"/>
        </p:scale>
        <p:origin x="-68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soton.ac.uk\ude\PersonalFiles\Users\jhw1r11\mydocuments\Admin%20etc\timesheet%20january%2020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Cohort size</a:t>
            </a:r>
          </a:p>
        </c:rich>
      </c:tx>
      <c:layout/>
      <c:overlay val="0"/>
    </c:title>
    <c:autoTitleDeleted val="0"/>
    <c:plotArea>
      <c:layout/>
      <c:barChart>
        <c:barDir val="col"/>
        <c:grouping val="clustered"/>
        <c:varyColors val="0"/>
        <c:ser>
          <c:idx val="1"/>
          <c:order val="0"/>
          <c:tx>
            <c:strRef>
              <c:f>Sheet2!$L$16</c:f>
              <c:strCache>
                <c:ptCount val="1"/>
                <c:pt idx="0">
                  <c:v>Frequency</c:v>
                </c:pt>
              </c:strCache>
            </c:strRef>
          </c:tx>
          <c:invertIfNegative val="0"/>
          <c:cat>
            <c:numLit>
              <c:formatCode>General</c:formatCode>
              <c:ptCount val="5"/>
              <c:pt idx="0">
                <c:v>200708</c:v>
              </c:pt>
              <c:pt idx="1">
                <c:v>200809</c:v>
              </c:pt>
              <c:pt idx="2">
                <c:v>200910</c:v>
              </c:pt>
              <c:pt idx="3">
                <c:v>201011</c:v>
              </c:pt>
              <c:pt idx="4">
                <c:v>201112</c:v>
              </c:pt>
            </c:numLit>
          </c:cat>
          <c:val>
            <c:numRef>
              <c:f>Sheet2!$L$17:$L$21</c:f>
              <c:numCache>
                <c:formatCode>General</c:formatCode>
                <c:ptCount val="5"/>
                <c:pt idx="0">
                  <c:v>106</c:v>
                </c:pt>
                <c:pt idx="1">
                  <c:v>97</c:v>
                </c:pt>
                <c:pt idx="2">
                  <c:v>115</c:v>
                </c:pt>
                <c:pt idx="3">
                  <c:v>135</c:v>
                </c:pt>
                <c:pt idx="4">
                  <c:v>137</c:v>
                </c:pt>
              </c:numCache>
            </c:numRef>
          </c:val>
        </c:ser>
        <c:dLbls>
          <c:showLegendKey val="0"/>
          <c:showVal val="0"/>
          <c:showCatName val="0"/>
          <c:showSerName val="0"/>
          <c:showPercent val="0"/>
          <c:showBubbleSize val="0"/>
        </c:dLbls>
        <c:gapWidth val="150"/>
        <c:axId val="159794304"/>
        <c:axId val="159795840"/>
      </c:barChart>
      <c:catAx>
        <c:axId val="159794304"/>
        <c:scaling>
          <c:orientation val="minMax"/>
        </c:scaling>
        <c:delete val="0"/>
        <c:axPos val="b"/>
        <c:numFmt formatCode="General" sourceLinked="1"/>
        <c:majorTickMark val="out"/>
        <c:minorTickMark val="none"/>
        <c:tickLblPos val="nextTo"/>
        <c:crossAx val="159795840"/>
        <c:crosses val="autoZero"/>
        <c:auto val="1"/>
        <c:lblAlgn val="ctr"/>
        <c:lblOffset val="100"/>
        <c:noMultiLvlLbl val="0"/>
      </c:catAx>
      <c:valAx>
        <c:axId val="159795840"/>
        <c:scaling>
          <c:orientation val="minMax"/>
        </c:scaling>
        <c:delete val="0"/>
        <c:axPos val="l"/>
        <c:majorGridlines/>
        <c:numFmt formatCode="General" sourceLinked="1"/>
        <c:majorTickMark val="out"/>
        <c:minorTickMark val="none"/>
        <c:tickLblPos val="nextTo"/>
        <c:crossAx val="159794304"/>
        <c:crosses val="autoZero"/>
        <c:crossBetween val="between"/>
      </c:valAx>
    </c:plotArea>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11AA2D-52B6-4F27-8214-0BDA9E544D10}" type="doc">
      <dgm:prSet loTypeId="urn:microsoft.com/office/officeart/2005/8/layout/hierarchy4" loCatId="relationship" qsTypeId="urn:microsoft.com/office/officeart/2005/8/quickstyle/simple1" qsCatId="simple" csTypeId="urn:microsoft.com/office/officeart/2005/8/colors/accent1_5" csCatId="accent1" phldr="1"/>
      <dgm:spPr/>
      <dgm:t>
        <a:bodyPr/>
        <a:lstStyle/>
        <a:p>
          <a:endParaRPr lang="en-GB"/>
        </a:p>
      </dgm:t>
    </dgm:pt>
    <dgm:pt modelId="{F091B5E8-1DA7-4CEE-B035-6CE5B07454E1}">
      <dgm:prSet phldrT="[Text]"/>
      <dgm:spPr/>
      <dgm:t>
        <a:bodyPr/>
        <a:lstStyle/>
        <a:p>
          <a:r>
            <a:rPr lang="en-GB" b="1" dirty="0" err="1" smtClean="0"/>
            <a:t>Prof.</a:t>
          </a:r>
          <a:r>
            <a:rPr lang="en-GB" b="1" dirty="0" smtClean="0"/>
            <a:t> Christian Knigge</a:t>
          </a:r>
        </a:p>
      </dgm:t>
    </dgm:pt>
    <dgm:pt modelId="{2289EA5B-B507-45A9-8D21-80374D1AA832}" type="parTrans" cxnId="{5553F216-8196-46CB-9EB1-AF74610D0EA3}">
      <dgm:prSet/>
      <dgm:spPr/>
      <dgm:t>
        <a:bodyPr/>
        <a:lstStyle/>
        <a:p>
          <a:endParaRPr lang="en-GB"/>
        </a:p>
      </dgm:t>
    </dgm:pt>
    <dgm:pt modelId="{892327B0-4872-42DF-9669-DF1F2744018D}" type="sibTrans" cxnId="{5553F216-8196-46CB-9EB1-AF74610D0EA3}">
      <dgm:prSet/>
      <dgm:spPr/>
      <dgm:t>
        <a:bodyPr/>
        <a:lstStyle/>
        <a:p>
          <a:endParaRPr lang="en-GB"/>
        </a:p>
      </dgm:t>
    </dgm:pt>
    <dgm:pt modelId="{CA333DB2-48E0-4D96-B161-700EE9C5332B}">
      <dgm:prSet phldrT="[Text]"/>
      <dgm:spPr/>
      <dgm:t>
        <a:bodyPr/>
        <a:lstStyle/>
        <a:p>
          <a:r>
            <a:rPr lang="en-GB" b="1" dirty="0" smtClean="0"/>
            <a:t>Project background</a:t>
          </a:r>
        </a:p>
      </dgm:t>
    </dgm:pt>
    <dgm:pt modelId="{424F3BD7-52BC-4A43-814D-C64243D14217}" type="parTrans" cxnId="{180322ED-F268-4AF8-A14F-5CE473579858}">
      <dgm:prSet/>
      <dgm:spPr/>
      <dgm:t>
        <a:bodyPr/>
        <a:lstStyle/>
        <a:p>
          <a:endParaRPr lang="en-GB"/>
        </a:p>
      </dgm:t>
    </dgm:pt>
    <dgm:pt modelId="{5837369E-A2E5-4050-BBC3-C0F1EBD07F72}" type="sibTrans" cxnId="{180322ED-F268-4AF8-A14F-5CE473579858}">
      <dgm:prSet/>
      <dgm:spPr/>
      <dgm:t>
        <a:bodyPr/>
        <a:lstStyle/>
        <a:p>
          <a:endParaRPr lang="en-GB"/>
        </a:p>
      </dgm:t>
    </dgm:pt>
    <dgm:pt modelId="{8396E15F-E491-4115-B2F2-C2D334B9285A}">
      <dgm:prSet phldrT="[Text]"/>
      <dgm:spPr/>
      <dgm:t>
        <a:bodyPr/>
        <a:lstStyle/>
        <a:p>
          <a:r>
            <a:rPr lang="en-GB" smtClean="0"/>
            <a:t>Transition to Living and Learning project</a:t>
          </a:r>
          <a:endParaRPr lang="en-GB" dirty="0"/>
        </a:p>
      </dgm:t>
    </dgm:pt>
    <dgm:pt modelId="{DD5331BB-1112-4932-823F-0A634044C2DC}" type="parTrans" cxnId="{C876E18D-98DD-4618-BB5D-1A499FC846CF}">
      <dgm:prSet/>
      <dgm:spPr/>
      <dgm:t>
        <a:bodyPr/>
        <a:lstStyle/>
        <a:p>
          <a:endParaRPr lang="en-GB"/>
        </a:p>
      </dgm:t>
    </dgm:pt>
    <dgm:pt modelId="{2B450F1D-9B0B-4C3E-9288-F0AB130BE79F}" type="sibTrans" cxnId="{C876E18D-98DD-4618-BB5D-1A499FC846CF}">
      <dgm:prSet/>
      <dgm:spPr/>
      <dgm:t>
        <a:bodyPr/>
        <a:lstStyle/>
        <a:p>
          <a:endParaRPr lang="en-GB"/>
        </a:p>
      </dgm:t>
    </dgm:pt>
    <dgm:pt modelId="{1CE6CB10-ABF7-4781-B5E0-39046D248E59}">
      <dgm:prSet phldrT="[Text]"/>
      <dgm:spPr/>
      <dgm:t>
        <a:bodyPr/>
        <a:lstStyle/>
        <a:p>
          <a:r>
            <a:rPr lang="en-GB" b="1" dirty="0" smtClean="0"/>
            <a:t>Dr Andy Gravell</a:t>
          </a:r>
          <a:endParaRPr lang="en-GB" dirty="0"/>
        </a:p>
      </dgm:t>
    </dgm:pt>
    <dgm:pt modelId="{A895BAE7-EBD3-4484-ADA0-114E6BEDD116}" type="parTrans" cxnId="{D60254EC-74DC-4403-9216-B132F2D81E78}">
      <dgm:prSet/>
      <dgm:spPr/>
      <dgm:t>
        <a:bodyPr/>
        <a:lstStyle/>
        <a:p>
          <a:endParaRPr lang="en-GB"/>
        </a:p>
      </dgm:t>
    </dgm:pt>
    <dgm:pt modelId="{C5FCDA74-C9D4-4B0B-A561-5862AC315A27}" type="sibTrans" cxnId="{D60254EC-74DC-4403-9216-B132F2D81E78}">
      <dgm:prSet/>
      <dgm:spPr/>
      <dgm:t>
        <a:bodyPr/>
        <a:lstStyle/>
        <a:p>
          <a:endParaRPr lang="en-GB"/>
        </a:p>
      </dgm:t>
    </dgm:pt>
    <dgm:pt modelId="{4DA82675-B5B0-4AF4-98C7-770989A35E30}">
      <dgm:prSet phldrT="[Text]"/>
      <dgm:spPr/>
      <dgm:t>
        <a:bodyPr/>
        <a:lstStyle/>
        <a:p>
          <a:r>
            <a:rPr lang="en-GB" dirty="0" smtClean="0"/>
            <a:t>Associate Dean (Education and Student Experience)</a:t>
          </a:r>
          <a:endParaRPr lang="en-GB" dirty="0"/>
        </a:p>
      </dgm:t>
    </dgm:pt>
    <dgm:pt modelId="{29EB74E4-C43B-45AA-A5D8-B956CE5A5FE0}" type="parTrans" cxnId="{88736E92-E0E5-4082-BC69-5246F8CE7ADD}">
      <dgm:prSet/>
      <dgm:spPr/>
      <dgm:t>
        <a:bodyPr/>
        <a:lstStyle/>
        <a:p>
          <a:endParaRPr lang="en-GB"/>
        </a:p>
      </dgm:t>
    </dgm:pt>
    <dgm:pt modelId="{1617F013-8C54-4007-B747-0622DA6D5301}" type="sibTrans" cxnId="{88736E92-E0E5-4082-BC69-5246F8CE7ADD}">
      <dgm:prSet/>
      <dgm:spPr/>
      <dgm:t>
        <a:bodyPr/>
        <a:lstStyle/>
        <a:p>
          <a:endParaRPr lang="en-GB"/>
        </a:p>
      </dgm:t>
    </dgm:pt>
    <dgm:pt modelId="{EDDBA517-174D-441F-84B1-EC54BB93B76E}">
      <dgm:prSet phldrT="[Text]"/>
      <dgm:spPr/>
      <dgm:t>
        <a:bodyPr/>
        <a:lstStyle/>
        <a:p>
          <a:r>
            <a:rPr lang="en-GB" dirty="0" smtClean="0"/>
            <a:t>Deputy Head of School</a:t>
          </a:r>
          <a:br>
            <a:rPr lang="en-GB" dirty="0" smtClean="0"/>
          </a:br>
          <a:r>
            <a:rPr lang="en-GB" dirty="0" smtClean="0"/>
            <a:t>(Education)</a:t>
          </a:r>
          <a:endParaRPr lang="en-GB" dirty="0"/>
        </a:p>
      </dgm:t>
    </dgm:pt>
    <dgm:pt modelId="{3DDB887F-576A-48AB-946D-F6382ED61072}" type="parTrans" cxnId="{A7910A5D-B35A-4095-BFBA-621C7A7B4469}">
      <dgm:prSet/>
      <dgm:spPr/>
      <dgm:t>
        <a:bodyPr/>
        <a:lstStyle/>
        <a:p>
          <a:endParaRPr lang="en-GB"/>
        </a:p>
      </dgm:t>
    </dgm:pt>
    <dgm:pt modelId="{F0753F15-F8AA-4A50-ACFF-20AA93F4547E}" type="sibTrans" cxnId="{A7910A5D-B35A-4095-BFBA-621C7A7B4469}">
      <dgm:prSet/>
      <dgm:spPr/>
      <dgm:t>
        <a:bodyPr/>
        <a:lstStyle/>
        <a:p>
          <a:endParaRPr lang="en-GB"/>
        </a:p>
      </dgm:t>
    </dgm:pt>
    <dgm:pt modelId="{01884361-0BC1-434E-9A22-8A18DFFDA3C2}">
      <dgm:prSet phldrT="[Text]"/>
      <dgm:spPr/>
      <dgm:t>
        <a:bodyPr/>
        <a:lstStyle/>
        <a:p>
          <a:r>
            <a:rPr lang="en-GB" dirty="0" smtClean="0"/>
            <a:t>Physics and Astronomy</a:t>
          </a:r>
          <a:endParaRPr lang="en-GB" dirty="0"/>
        </a:p>
      </dgm:t>
    </dgm:pt>
    <dgm:pt modelId="{286E2D27-B7C1-435E-9BD3-C6F2A468C08F}" type="parTrans" cxnId="{BC5B2DEC-4602-4062-BAA1-537DE79000CA}">
      <dgm:prSet/>
      <dgm:spPr/>
      <dgm:t>
        <a:bodyPr/>
        <a:lstStyle/>
        <a:p>
          <a:endParaRPr lang="en-GB"/>
        </a:p>
      </dgm:t>
    </dgm:pt>
    <dgm:pt modelId="{A726B2FD-7C28-45FD-BF0A-34CCD891848C}" type="sibTrans" cxnId="{BC5B2DEC-4602-4062-BAA1-537DE79000CA}">
      <dgm:prSet/>
      <dgm:spPr/>
      <dgm:t>
        <a:bodyPr/>
        <a:lstStyle/>
        <a:p>
          <a:endParaRPr lang="en-GB"/>
        </a:p>
      </dgm:t>
    </dgm:pt>
    <dgm:pt modelId="{CFBF98A3-247D-4594-8D14-A116F0FB5453}">
      <dgm:prSet phldrT="[Text]"/>
      <dgm:spPr/>
      <dgm:t>
        <a:bodyPr/>
        <a:lstStyle/>
        <a:p>
          <a:r>
            <a:rPr lang="en-GB" dirty="0" smtClean="0"/>
            <a:t>Faculty of Physical and Applied Sciences</a:t>
          </a:r>
          <a:endParaRPr lang="en-GB" dirty="0"/>
        </a:p>
      </dgm:t>
    </dgm:pt>
    <dgm:pt modelId="{4D1C6BE0-584D-4589-B330-DBCD56B7F891}" type="parTrans" cxnId="{BC38A659-BFCA-4245-BDB8-B4BCB3CF59CA}">
      <dgm:prSet/>
      <dgm:spPr/>
      <dgm:t>
        <a:bodyPr/>
        <a:lstStyle/>
        <a:p>
          <a:endParaRPr lang="en-GB"/>
        </a:p>
      </dgm:t>
    </dgm:pt>
    <dgm:pt modelId="{5CD39C86-37DD-4DCF-87A5-8279FB7FD430}" type="sibTrans" cxnId="{BC38A659-BFCA-4245-BDB8-B4BCB3CF59CA}">
      <dgm:prSet/>
      <dgm:spPr/>
      <dgm:t>
        <a:bodyPr/>
        <a:lstStyle/>
        <a:p>
          <a:endParaRPr lang="en-GB"/>
        </a:p>
      </dgm:t>
    </dgm:pt>
    <dgm:pt modelId="{2308E6A9-3C4F-47E6-8517-C6EA48AF813A}" type="pres">
      <dgm:prSet presAssocID="{B611AA2D-52B6-4F27-8214-0BDA9E544D10}" presName="Name0" presStyleCnt="0">
        <dgm:presLayoutVars>
          <dgm:chPref val="1"/>
          <dgm:dir/>
          <dgm:animOne val="branch"/>
          <dgm:animLvl val="lvl"/>
          <dgm:resizeHandles/>
        </dgm:presLayoutVars>
      </dgm:prSet>
      <dgm:spPr/>
      <dgm:t>
        <a:bodyPr/>
        <a:lstStyle/>
        <a:p>
          <a:endParaRPr lang="en-GB"/>
        </a:p>
      </dgm:t>
    </dgm:pt>
    <dgm:pt modelId="{9101BF22-268F-4C88-8BBD-7B0A2AB34FF9}" type="pres">
      <dgm:prSet presAssocID="{CA333DB2-48E0-4D96-B161-700EE9C5332B}" presName="vertOne" presStyleCnt="0"/>
      <dgm:spPr/>
      <dgm:t>
        <a:bodyPr/>
        <a:lstStyle/>
        <a:p>
          <a:endParaRPr lang="en-GB"/>
        </a:p>
      </dgm:t>
    </dgm:pt>
    <dgm:pt modelId="{1E01945C-14B6-4AAA-B78A-FA27810E3639}" type="pres">
      <dgm:prSet presAssocID="{CA333DB2-48E0-4D96-B161-700EE9C5332B}" presName="txOne" presStyleLbl="node0" presStyleIdx="0" presStyleCnt="1">
        <dgm:presLayoutVars>
          <dgm:chPref val="3"/>
        </dgm:presLayoutVars>
      </dgm:prSet>
      <dgm:spPr/>
      <dgm:t>
        <a:bodyPr/>
        <a:lstStyle/>
        <a:p>
          <a:endParaRPr lang="en-GB"/>
        </a:p>
      </dgm:t>
    </dgm:pt>
    <dgm:pt modelId="{CFD61E87-FF20-4B86-B7E6-5432072C2402}" type="pres">
      <dgm:prSet presAssocID="{CA333DB2-48E0-4D96-B161-700EE9C5332B}" presName="parTransOne" presStyleCnt="0"/>
      <dgm:spPr/>
      <dgm:t>
        <a:bodyPr/>
        <a:lstStyle/>
        <a:p>
          <a:endParaRPr lang="en-GB"/>
        </a:p>
      </dgm:t>
    </dgm:pt>
    <dgm:pt modelId="{09AEA9DA-355F-4BA6-BFC2-9E67B6AF0CE9}" type="pres">
      <dgm:prSet presAssocID="{CA333DB2-48E0-4D96-B161-700EE9C5332B}" presName="horzOne" presStyleCnt="0"/>
      <dgm:spPr/>
      <dgm:t>
        <a:bodyPr/>
        <a:lstStyle/>
        <a:p>
          <a:endParaRPr lang="en-GB"/>
        </a:p>
      </dgm:t>
    </dgm:pt>
    <dgm:pt modelId="{26608BB4-41C9-4492-8693-36D696E6758B}" type="pres">
      <dgm:prSet presAssocID="{F091B5E8-1DA7-4CEE-B035-6CE5B07454E1}" presName="vertTwo" presStyleCnt="0"/>
      <dgm:spPr/>
      <dgm:t>
        <a:bodyPr/>
        <a:lstStyle/>
        <a:p>
          <a:endParaRPr lang="en-GB"/>
        </a:p>
      </dgm:t>
    </dgm:pt>
    <dgm:pt modelId="{64723386-969C-444A-91FA-345C2CA59162}" type="pres">
      <dgm:prSet presAssocID="{F091B5E8-1DA7-4CEE-B035-6CE5B07454E1}" presName="txTwo" presStyleLbl="node2" presStyleIdx="0" presStyleCnt="3">
        <dgm:presLayoutVars>
          <dgm:chPref val="3"/>
        </dgm:presLayoutVars>
      </dgm:prSet>
      <dgm:spPr/>
      <dgm:t>
        <a:bodyPr/>
        <a:lstStyle/>
        <a:p>
          <a:endParaRPr lang="en-GB"/>
        </a:p>
      </dgm:t>
    </dgm:pt>
    <dgm:pt modelId="{5A8566A8-3F0D-480C-A25D-E371EC33724A}" type="pres">
      <dgm:prSet presAssocID="{F091B5E8-1DA7-4CEE-B035-6CE5B07454E1}" presName="parTransTwo" presStyleCnt="0"/>
      <dgm:spPr/>
      <dgm:t>
        <a:bodyPr/>
        <a:lstStyle/>
        <a:p>
          <a:endParaRPr lang="en-GB"/>
        </a:p>
      </dgm:t>
    </dgm:pt>
    <dgm:pt modelId="{FE27068D-467F-4B24-BBC0-D7DEB32B380A}" type="pres">
      <dgm:prSet presAssocID="{F091B5E8-1DA7-4CEE-B035-6CE5B07454E1}" presName="horzTwo" presStyleCnt="0"/>
      <dgm:spPr/>
      <dgm:t>
        <a:bodyPr/>
        <a:lstStyle/>
        <a:p>
          <a:endParaRPr lang="en-GB"/>
        </a:p>
      </dgm:t>
    </dgm:pt>
    <dgm:pt modelId="{8C24E42F-1215-4805-9A00-64E623236219}" type="pres">
      <dgm:prSet presAssocID="{01884361-0BC1-434E-9A22-8A18DFFDA3C2}" presName="vertThree" presStyleCnt="0"/>
      <dgm:spPr/>
      <dgm:t>
        <a:bodyPr/>
        <a:lstStyle/>
        <a:p>
          <a:endParaRPr lang="en-GB"/>
        </a:p>
      </dgm:t>
    </dgm:pt>
    <dgm:pt modelId="{7FB84825-19C4-4E16-B025-0828AB26499A}" type="pres">
      <dgm:prSet presAssocID="{01884361-0BC1-434E-9A22-8A18DFFDA3C2}" presName="txThree" presStyleLbl="node3" presStyleIdx="0" presStyleCnt="2">
        <dgm:presLayoutVars>
          <dgm:chPref val="3"/>
        </dgm:presLayoutVars>
      </dgm:prSet>
      <dgm:spPr/>
      <dgm:t>
        <a:bodyPr/>
        <a:lstStyle/>
        <a:p>
          <a:endParaRPr lang="en-GB"/>
        </a:p>
      </dgm:t>
    </dgm:pt>
    <dgm:pt modelId="{47A6D816-11F6-47DA-9392-A71849F1260E}" type="pres">
      <dgm:prSet presAssocID="{01884361-0BC1-434E-9A22-8A18DFFDA3C2}" presName="parTransThree" presStyleCnt="0"/>
      <dgm:spPr/>
      <dgm:t>
        <a:bodyPr/>
        <a:lstStyle/>
        <a:p>
          <a:endParaRPr lang="en-GB"/>
        </a:p>
      </dgm:t>
    </dgm:pt>
    <dgm:pt modelId="{5C09D471-7112-4CF4-AB17-52E0588B1256}" type="pres">
      <dgm:prSet presAssocID="{01884361-0BC1-434E-9A22-8A18DFFDA3C2}" presName="horzThree" presStyleCnt="0"/>
      <dgm:spPr/>
      <dgm:t>
        <a:bodyPr/>
        <a:lstStyle/>
        <a:p>
          <a:endParaRPr lang="en-GB"/>
        </a:p>
      </dgm:t>
    </dgm:pt>
    <dgm:pt modelId="{821B5F80-F9E5-4C22-9FE2-33FEC24A107D}" type="pres">
      <dgm:prSet presAssocID="{EDDBA517-174D-441F-84B1-EC54BB93B76E}" presName="vertFour" presStyleCnt="0">
        <dgm:presLayoutVars>
          <dgm:chPref val="3"/>
        </dgm:presLayoutVars>
      </dgm:prSet>
      <dgm:spPr/>
      <dgm:t>
        <a:bodyPr/>
        <a:lstStyle/>
        <a:p>
          <a:endParaRPr lang="en-GB"/>
        </a:p>
      </dgm:t>
    </dgm:pt>
    <dgm:pt modelId="{B2381D96-4AAF-4E0D-ADD3-06761DCD7A4B}" type="pres">
      <dgm:prSet presAssocID="{EDDBA517-174D-441F-84B1-EC54BB93B76E}" presName="txFour" presStyleLbl="node4" presStyleIdx="0" presStyleCnt="2">
        <dgm:presLayoutVars>
          <dgm:chPref val="3"/>
        </dgm:presLayoutVars>
      </dgm:prSet>
      <dgm:spPr/>
      <dgm:t>
        <a:bodyPr/>
        <a:lstStyle/>
        <a:p>
          <a:endParaRPr lang="en-GB"/>
        </a:p>
      </dgm:t>
    </dgm:pt>
    <dgm:pt modelId="{BF1E9F2E-C411-4D36-BAD3-A692A5660C27}" type="pres">
      <dgm:prSet presAssocID="{EDDBA517-174D-441F-84B1-EC54BB93B76E}" presName="horzFour" presStyleCnt="0"/>
      <dgm:spPr/>
      <dgm:t>
        <a:bodyPr/>
        <a:lstStyle/>
        <a:p>
          <a:endParaRPr lang="en-GB"/>
        </a:p>
      </dgm:t>
    </dgm:pt>
    <dgm:pt modelId="{13E5AC94-6D8D-44F2-81A2-4A8F91ED8752}" type="pres">
      <dgm:prSet presAssocID="{892327B0-4872-42DF-9669-DF1F2744018D}" presName="sibSpaceTwo" presStyleCnt="0"/>
      <dgm:spPr/>
      <dgm:t>
        <a:bodyPr/>
        <a:lstStyle/>
        <a:p>
          <a:endParaRPr lang="en-GB"/>
        </a:p>
      </dgm:t>
    </dgm:pt>
    <dgm:pt modelId="{9A241E78-4E19-4BE4-9756-70892CA95744}" type="pres">
      <dgm:prSet presAssocID="{1CE6CB10-ABF7-4781-B5E0-39046D248E59}" presName="vertTwo" presStyleCnt="0"/>
      <dgm:spPr/>
      <dgm:t>
        <a:bodyPr/>
        <a:lstStyle/>
        <a:p>
          <a:endParaRPr lang="en-GB"/>
        </a:p>
      </dgm:t>
    </dgm:pt>
    <dgm:pt modelId="{02C9E796-99B3-4A26-AA36-E6F17DB8CE71}" type="pres">
      <dgm:prSet presAssocID="{1CE6CB10-ABF7-4781-B5E0-39046D248E59}" presName="txTwo" presStyleLbl="node2" presStyleIdx="1" presStyleCnt="3">
        <dgm:presLayoutVars>
          <dgm:chPref val="3"/>
        </dgm:presLayoutVars>
      </dgm:prSet>
      <dgm:spPr/>
      <dgm:t>
        <a:bodyPr/>
        <a:lstStyle/>
        <a:p>
          <a:endParaRPr lang="en-GB"/>
        </a:p>
      </dgm:t>
    </dgm:pt>
    <dgm:pt modelId="{51CDFC81-2AFC-4A53-8FE0-B94E25C0AD21}" type="pres">
      <dgm:prSet presAssocID="{1CE6CB10-ABF7-4781-B5E0-39046D248E59}" presName="parTransTwo" presStyleCnt="0"/>
      <dgm:spPr/>
      <dgm:t>
        <a:bodyPr/>
        <a:lstStyle/>
        <a:p>
          <a:endParaRPr lang="en-GB"/>
        </a:p>
      </dgm:t>
    </dgm:pt>
    <dgm:pt modelId="{74418862-9A61-4561-8B97-AC965CE9E035}" type="pres">
      <dgm:prSet presAssocID="{1CE6CB10-ABF7-4781-B5E0-39046D248E59}" presName="horzTwo" presStyleCnt="0"/>
      <dgm:spPr/>
      <dgm:t>
        <a:bodyPr/>
        <a:lstStyle/>
        <a:p>
          <a:endParaRPr lang="en-GB"/>
        </a:p>
      </dgm:t>
    </dgm:pt>
    <dgm:pt modelId="{B9D162A9-341E-46E2-B2AE-0A1FE2881755}" type="pres">
      <dgm:prSet presAssocID="{CFBF98A3-247D-4594-8D14-A116F0FB5453}" presName="vertThree" presStyleCnt="0"/>
      <dgm:spPr/>
      <dgm:t>
        <a:bodyPr/>
        <a:lstStyle/>
        <a:p>
          <a:endParaRPr lang="en-GB"/>
        </a:p>
      </dgm:t>
    </dgm:pt>
    <dgm:pt modelId="{ED19BA80-59C8-4865-9483-D5CE01893FC7}" type="pres">
      <dgm:prSet presAssocID="{CFBF98A3-247D-4594-8D14-A116F0FB5453}" presName="txThree" presStyleLbl="node3" presStyleIdx="1" presStyleCnt="2">
        <dgm:presLayoutVars>
          <dgm:chPref val="3"/>
        </dgm:presLayoutVars>
      </dgm:prSet>
      <dgm:spPr/>
      <dgm:t>
        <a:bodyPr/>
        <a:lstStyle/>
        <a:p>
          <a:endParaRPr lang="en-GB"/>
        </a:p>
      </dgm:t>
    </dgm:pt>
    <dgm:pt modelId="{805030BF-1021-4146-B4DF-8B64B1F8B0AE}" type="pres">
      <dgm:prSet presAssocID="{CFBF98A3-247D-4594-8D14-A116F0FB5453}" presName="parTransThree" presStyleCnt="0"/>
      <dgm:spPr/>
      <dgm:t>
        <a:bodyPr/>
        <a:lstStyle/>
        <a:p>
          <a:endParaRPr lang="en-GB"/>
        </a:p>
      </dgm:t>
    </dgm:pt>
    <dgm:pt modelId="{755A9D8C-8C5C-4583-B513-E4BECE1E1BA1}" type="pres">
      <dgm:prSet presAssocID="{CFBF98A3-247D-4594-8D14-A116F0FB5453}" presName="horzThree" presStyleCnt="0"/>
      <dgm:spPr/>
      <dgm:t>
        <a:bodyPr/>
        <a:lstStyle/>
        <a:p>
          <a:endParaRPr lang="en-GB"/>
        </a:p>
      </dgm:t>
    </dgm:pt>
    <dgm:pt modelId="{9E60B97B-A6D6-423D-BA25-91C69A31963F}" type="pres">
      <dgm:prSet presAssocID="{4DA82675-B5B0-4AF4-98C7-770989A35E30}" presName="vertFour" presStyleCnt="0">
        <dgm:presLayoutVars>
          <dgm:chPref val="3"/>
        </dgm:presLayoutVars>
      </dgm:prSet>
      <dgm:spPr/>
      <dgm:t>
        <a:bodyPr/>
        <a:lstStyle/>
        <a:p>
          <a:endParaRPr lang="en-GB"/>
        </a:p>
      </dgm:t>
    </dgm:pt>
    <dgm:pt modelId="{1ECAA6B2-74D0-4830-8ACD-7CE6764FF696}" type="pres">
      <dgm:prSet presAssocID="{4DA82675-B5B0-4AF4-98C7-770989A35E30}" presName="txFour" presStyleLbl="node4" presStyleIdx="1" presStyleCnt="2">
        <dgm:presLayoutVars>
          <dgm:chPref val="3"/>
        </dgm:presLayoutVars>
      </dgm:prSet>
      <dgm:spPr/>
      <dgm:t>
        <a:bodyPr/>
        <a:lstStyle/>
        <a:p>
          <a:endParaRPr lang="en-GB"/>
        </a:p>
      </dgm:t>
    </dgm:pt>
    <dgm:pt modelId="{CE7B0C61-05BB-4DB8-9064-952E462041C9}" type="pres">
      <dgm:prSet presAssocID="{4DA82675-B5B0-4AF4-98C7-770989A35E30}" presName="horzFour" presStyleCnt="0"/>
      <dgm:spPr/>
      <dgm:t>
        <a:bodyPr/>
        <a:lstStyle/>
        <a:p>
          <a:endParaRPr lang="en-GB"/>
        </a:p>
      </dgm:t>
    </dgm:pt>
    <dgm:pt modelId="{F52C9797-19F8-4B46-9D71-3BFD2BACA2E0}" type="pres">
      <dgm:prSet presAssocID="{C5FCDA74-C9D4-4B0B-A561-5862AC315A27}" presName="sibSpaceTwo" presStyleCnt="0"/>
      <dgm:spPr/>
      <dgm:t>
        <a:bodyPr/>
        <a:lstStyle/>
        <a:p>
          <a:endParaRPr lang="en-GB"/>
        </a:p>
      </dgm:t>
    </dgm:pt>
    <dgm:pt modelId="{2D6878C6-5100-4ED3-B600-12ECE4F8FBB1}" type="pres">
      <dgm:prSet presAssocID="{8396E15F-E491-4115-B2F2-C2D334B9285A}" presName="vertTwo" presStyleCnt="0"/>
      <dgm:spPr/>
      <dgm:t>
        <a:bodyPr/>
        <a:lstStyle/>
        <a:p>
          <a:endParaRPr lang="en-GB"/>
        </a:p>
      </dgm:t>
    </dgm:pt>
    <dgm:pt modelId="{0C4262A6-3BBE-4909-B467-440B9B5C9F1C}" type="pres">
      <dgm:prSet presAssocID="{8396E15F-E491-4115-B2F2-C2D334B9285A}" presName="txTwo" presStyleLbl="node2" presStyleIdx="2" presStyleCnt="3">
        <dgm:presLayoutVars>
          <dgm:chPref val="3"/>
        </dgm:presLayoutVars>
      </dgm:prSet>
      <dgm:spPr/>
      <dgm:t>
        <a:bodyPr/>
        <a:lstStyle/>
        <a:p>
          <a:endParaRPr lang="en-GB"/>
        </a:p>
      </dgm:t>
    </dgm:pt>
    <dgm:pt modelId="{74F6DCC8-35EA-4A1D-9AAF-A76FFC7BCD15}" type="pres">
      <dgm:prSet presAssocID="{8396E15F-E491-4115-B2F2-C2D334B9285A}" presName="horzTwo" presStyleCnt="0"/>
      <dgm:spPr/>
      <dgm:t>
        <a:bodyPr/>
        <a:lstStyle/>
        <a:p>
          <a:endParaRPr lang="en-GB"/>
        </a:p>
      </dgm:t>
    </dgm:pt>
  </dgm:ptLst>
  <dgm:cxnLst>
    <dgm:cxn modelId="{BC5B2DEC-4602-4062-BAA1-537DE79000CA}" srcId="{F091B5E8-1DA7-4CEE-B035-6CE5B07454E1}" destId="{01884361-0BC1-434E-9A22-8A18DFFDA3C2}" srcOrd="0" destOrd="0" parTransId="{286E2D27-B7C1-435E-9BD3-C6F2A468C08F}" sibTransId="{A726B2FD-7C28-45FD-BF0A-34CCD891848C}"/>
    <dgm:cxn modelId="{D60254EC-74DC-4403-9216-B132F2D81E78}" srcId="{CA333DB2-48E0-4D96-B161-700EE9C5332B}" destId="{1CE6CB10-ABF7-4781-B5E0-39046D248E59}" srcOrd="1" destOrd="0" parTransId="{A895BAE7-EBD3-4484-ADA0-114E6BEDD116}" sibTransId="{C5FCDA74-C9D4-4B0B-A561-5862AC315A27}"/>
    <dgm:cxn modelId="{FEB10510-63F2-4345-AFA9-1A2C3D4BFCBA}" type="presOf" srcId="{CA333DB2-48E0-4D96-B161-700EE9C5332B}" destId="{1E01945C-14B6-4AAA-B78A-FA27810E3639}" srcOrd="0" destOrd="0" presId="urn:microsoft.com/office/officeart/2005/8/layout/hierarchy4"/>
    <dgm:cxn modelId="{11BAA45F-7596-48E5-A743-986FA5EA0DF2}" type="presOf" srcId="{4DA82675-B5B0-4AF4-98C7-770989A35E30}" destId="{1ECAA6B2-74D0-4830-8ACD-7CE6764FF696}" srcOrd="0" destOrd="0" presId="urn:microsoft.com/office/officeart/2005/8/layout/hierarchy4"/>
    <dgm:cxn modelId="{4D33EA79-DAAD-4A3A-BA5D-F4D657036E18}" type="presOf" srcId="{B611AA2D-52B6-4F27-8214-0BDA9E544D10}" destId="{2308E6A9-3C4F-47E6-8517-C6EA48AF813A}" srcOrd="0" destOrd="0" presId="urn:microsoft.com/office/officeart/2005/8/layout/hierarchy4"/>
    <dgm:cxn modelId="{7DE4574C-8AB1-4F6A-A9BA-6EF32E2C64C8}" type="presOf" srcId="{8396E15F-E491-4115-B2F2-C2D334B9285A}" destId="{0C4262A6-3BBE-4909-B467-440B9B5C9F1C}" srcOrd="0" destOrd="0" presId="urn:microsoft.com/office/officeart/2005/8/layout/hierarchy4"/>
    <dgm:cxn modelId="{43EA2C18-EB18-42F6-A183-043E09071389}" type="presOf" srcId="{F091B5E8-1DA7-4CEE-B035-6CE5B07454E1}" destId="{64723386-969C-444A-91FA-345C2CA59162}" srcOrd="0" destOrd="0" presId="urn:microsoft.com/office/officeart/2005/8/layout/hierarchy4"/>
    <dgm:cxn modelId="{C876E18D-98DD-4618-BB5D-1A499FC846CF}" srcId="{CA333DB2-48E0-4D96-B161-700EE9C5332B}" destId="{8396E15F-E491-4115-B2F2-C2D334B9285A}" srcOrd="2" destOrd="0" parTransId="{DD5331BB-1112-4932-823F-0A634044C2DC}" sibTransId="{2B450F1D-9B0B-4C3E-9288-F0AB130BE79F}"/>
    <dgm:cxn modelId="{88736E92-E0E5-4082-BC69-5246F8CE7ADD}" srcId="{CFBF98A3-247D-4594-8D14-A116F0FB5453}" destId="{4DA82675-B5B0-4AF4-98C7-770989A35E30}" srcOrd="0" destOrd="0" parTransId="{29EB74E4-C43B-45AA-A5D8-B956CE5A5FE0}" sibTransId="{1617F013-8C54-4007-B747-0622DA6D5301}"/>
    <dgm:cxn modelId="{A66A9442-F72B-4AE5-ACCA-660BED8F2E3E}" type="presOf" srcId="{1CE6CB10-ABF7-4781-B5E0-39046D248E59}" destId="{02C9E796-99B3-4A26-AA36-E6F17DB8CE71}" srcOrd="0" destOrd="0" presId="urn:microsoft.com/office/officeart/2005/8/layout/hierarchy4"/>
    <dgm:cxn modelId="{180322ED-F268-4AF8-A14F-5CE473579858}" srcId="{B611AA2D-52B6-4F27-8214-0BDA9E544D10}" destId="{CA333DB2-48E0-4D96-B161-700EE9C5332B}" srcOrd="0" destOrd="0" parTransId="{424F3BD7-52BC-4A43-814D-C64243D14217}" sibTransId="{5837369E-A2E5-4050-BBC3-C0F1EBD07F72}"/>
    <dgm:cxn modelId="{01ADF4C5-5B67-433C-A486-90F46EBDD3EC}" type="presOf" srcId="{01884361-0BC1-434E-9A22-8A18DFFDA3C2}" destId="{7FB84825-19C4-4E16-B025-0828AB26499A}" srcOrd="0" destOrd="0" presId="urn:microsoft.com/office/officeart/2005/8/layout/hierarchy4"/>
    <dgm:cxn modelId="{A4902F0C-FEE2-4ECB-BFD4-D4C8F88AB084}" type="presOf" srcId="{EDDBA517-174D-441F-84B1-EC54BB93B76E}" destId="{B2381D96-4AAF-4E0D-ADD3-06761DCD7A4B}" srcOrd="0" destOrd="0" presId="urn:microsoft.com/office/officeart/2005/8/layout/hierarchy4"/>
    <dgm:cxn modelId="{BC38A659-BFCA-4245-BDB8-B4BCB3CF59CA}" srcId="{1CE6CB10-ABF7-4781-B5E0-39046D248E59}" destId="{CFBF98A3-247D-4594-8D14-A116F0FB5453}" srcOrd="0" destOrd="0" parTransId="{4D1C6BE0-584D-4589-B330-DBCD56B7F891}" sibTransId="{5CD39C86-37DD-4DCF-87A5-8279FB7FD430}"/>
    <dgm:cxn modelId="{4AE1454B-7F4E-4906-9CA7-A964F2869A3D}" type="presOf" srcId="{CFBF98A3-247D-4594-8D14-A116F0FB5453}" destId="{ED19BA80-59C8-4865-9483-D5CE01893FC7}" srcOrd="0" destOrd="0" presId="urn:microsoft.com/office/officeart/2005/8/layout/hierarchy4"/>
    <dgm:cxn modelId="{5553F216-8196-46CB-9EB1-AF74610D0EA3}" srcId="{CA333DB2-48E0-4D96-B161-700EE9C5332B}" destId="{F091B5E8-1DA7-4CEE-B035-6CE5B07454E1}" srcOrd="0" destOrd="0" parTransId="{2289EA5B-B507-45A9-8D21-80374D1AA832}" sibTransId="{892327B0-4872-42DF-9669-DF1F2744018D}"/>
    <dgm:cxn modelId="{A7910A5D-B35A-4095-BFBA-621C7A7B4469}" srcId="{01884361-0BC1-434E-9A22-8A18DFFDA3C2}" destId="{EDDBA517-174D-441F-84B1-EC54BB93B76E}" srcOrd="0" destOrd="0" parTransId="{3DDB887F-576A-48AB-946D-F6382ED61072}" sibTransId="{F0753F15-F8AA-4A50-ACFF-20AA93F4547E}"/>
    <dgm:cxn modelId="{49B4E170-51CD-4F34-BE1B-67CE56F52B79}" type="presParOf" srcId="{2308E6A9-3C4F-47E6-8517-C6EA48AF813A}" destId="{9101BF22-268F-4C88-8BBD-7B0A2AB34FF9}" srcOrd="0" destOrd="0" presId="urn:microsoft.com/office/officeart/2005/8/layout/hierarchy4"/>
    <dgm:cxn modelId="{94B2AD58-F9D6-4CCC-848B-A7789FB32424}" type="presParOf" srcId="{9101BF22-268F-4C88-8BBD-7B0A2AB34FF9}" destId="{1E01945C-14B6-4AAA-B78A-FA27810E3639}" srcOrd="0" destOrd="0" presId="urn:microsoft.com/office/officeart/2005/8/layout/hierarchy4"/>
    <dgm:cxn modelId="{A3514233-0211-4C6A-BDE2-24388D5D41EB}" type="presParOf" srcId="{9101BF22-268F-4C88-8BBD-7B0A2AB34FF9}" destId="{CFD61E87-FF20-4B86-B7E6-5432072C2402}" srcOrd="1" destOrd="0" presId="urn:microsoft.com/office/officeart/2005/8/layout/hierarchy4"/>
    <dgm:cxn modelId="{B0D414D4-57FF-4C64-8C6B-3F6530FAE456}" type="presParOf" srcId="{9101BF22-268F-4C88-8BBD-7B0A2AB34FF9}" destId="{09AEA9DA-355F-4BA6-BFC2-9E67B6AF0CE9}" srcOrd="2" destOrd="0" presId="urn:microsoft.com/office/officeart/2005/8/layout/hierarchy4"/>
    <dgm:cxn modelId="{FF98BF71-8749-4391-ABB3-D92D287190D5}" type="presParOf" srcId="{09AEA9DA-355F-4BA6-BFC2-9E67B6AF0CE9}" destId="{26608BB4-41C9-4492-8693-36D696E6758B}" srcOrd="0" destOrd="0" presId="urn:microsoft.com/office/officeart/2005/8/layout/hierarchy4"/>
    <dgm:cxn modelId="{8E43A700-6014-4378-9F1D-DFF50E6477CB}" type="presParOf" srcId="{26608BB4-41C9-4492-8693-36D696E6758B}" destId="{64723386-969C-444A-91FA-345C2CA59162}" srcOrd="0" destOrd="0" presId="urn:microsoft.com/office/officeart/2005/8/layout/hierarchy4"/>
    <dgm:cxn modelId="{4E4AF6CC-9ADB-4231-97E8-69F09F7C75E9}" type="presParOf" srcId="{26608BB4-41C9-4492-8693-36D696E6758B}" destId="{5A8566A8-3F0D-480C-A25D-E371EC33724A}" srcOrd="1" destOrd="0" presId="urn:microsoft.com/office/officeart/2005/8/layout/hierarchy4"/>
    <dgm:cxn modelId="{C25C925D-4CD0-4138-B9F1-9C744D420CF7}" type="presParOf" srcId="{26608BB4-41C9-4492-8693-36D696E6758B}" destId="{FE27068D-467F-4B24-BBC0-D7DEB32B380A}" srcOrd="2" destOrd="0" presId="urn:microsoft.com/office/officeart/2005/8/layout/hierarchy4"/>
    <dgm:cxn modelId="{14FD9583-A6C9-4F11-9249-E71C217A3C26}" type="presParOf" srcId="{FE27068D-467F-4B24-BBC0-D7DEB32B380A}" destId="{8C24E42F-1215-4805-9A00-64E623236219}" srcOrd="0" destOrd="0" presId="urn:microsoft.com/office/officeart/2005/8/layout/hierarchy4"/>
    <dgm:cxn modelId="{434769FB-F016-429A-9928-54FBA05E0DAA}" type="presParOf" srcId="{8C24E42F-1215-4805-9A00-64E623236219}" destId="{7FB84825-19C4-4E16-B025-0828AB26499A}" srcOrd="0" destOrd="0" presId="urn:microsoft.com/office/officeart/2005/8/layout/hierarchy4"/>
    <dgm:cxn modelId="{5BCEBBD0-C867-47AF-B925-C2864A257783}" type="presParOf" srcId="{8C24E42F-1215-4805-9A00-64E623236219}" destId="{47A6D816-11F6-47DA-9392-A71849F1260E}" srcOrd="1" destOrd="0" presId="urn:microsoft.com/office/officeart/2005/8/layout/hierarchy4"/>
    <dgm:cxn modelId="{48CDF71B-DB2E-48C6-9DFB-7FA7B81B39D5}" type="presParOf" srcId="{8C24E42F-1215-4805-9A00-64E623236219}" destId="{5C09D471-7112-4CF4-AB17-52E0588B1256}" srcOrd="2" destOrd="0" presId="urn:microsoft.com/office/officeart/2005/8/layout/hierarchy4"/>
    <dgm:cxn modelId="{A3BB2DFA-4752-4C8D-A4AF-AFC2BB869525}" type="presParOf" srcId="{5C09D471-7112-4CF4-AB17-52E0588B1256}" destId="{821B5F80-F9E5-4C22-9FE2-33FEC24A107D}" srcOrd="0" destOrd="0" presId="urn:microsoft.com/office/officeart/2005/8/layout/hierarchy4"/>
    <dgm:cxn modelId="{543E70B7-4C18-4367-8D19-EB65295E5FDC}" type="presParOf" srcId="{821B5F80-F9E5-4C22-9FE2-33FEC24A107D}" destId="{B2381D96-4AAF-4E0D-ADD3-06761DCD7A4B}" srcOrd="0" destOrd="0" presId="urn:microsoft.com/office/officeart/2005/8/layout/hierarchy4"/>
    <dgm:cxn modelId="{A160B991-61C1-40C6-8290-D00B1CB4186C}" type="presParOf" srcId="{821B5F80-F9E5-4C22-9FE2-33FEC24A107D}" destId="{BF1E9F2E-C411-4D36-BAD3-A692A5660C27}" srcOrd="1" destOrd="0" presId="urn:microsoft.com/office/officeart/2005/8/layout/hierarchy4"/>
    <dgm:cxn modelId="{29E0C122-E32E-4822-A7AC-EE9E8E018786}" type="presParOf" srcId="{09AEA9DA-355F-4BA6-BFC2-9E67B6AF0CE9}" destId="{13E5AC94-6D8D-44F2-81A2-4A8F91ED8752}" srcOrd="1" destOrd="0" presId="urn:microsoft.com/office/officeart/2005/8/layout/hierarchy4"/>
    <dgm:cxn modelId="{5AA36462-5F90-4D85-8FEB-41B182768955}" type="presParOf" srcId="{09AEA9DA-355F-4BA6-BFC2-9E67B6AF0CE9}" destId="{9A241E78-4E19-4BE4-9756-70892CA95744}" srcOrd="2" destOrd="0" presId="urn:microsoft.com/office/officeart/2005/8/layout/hierarchy4"/>
    <dgm:cxn modelId="{8905AADB-83F1-4FA8-83BE-5C5413CA0CE3}" type="presParOf" srcId="{9A241E78-4E19-4BE4-9756-70892CA95744}" destId="{02C9E796-99B3-4A26-AA36-E6F17DB8CE71}" srcOrd="0" destOrd="0" presId="urn:microsoft.com/office/officeart/2005/8/layout/hierarchy4"/>
    <dgm:cxn modelId="{46D189E2-F60C-4753-9651-1F811C6CB2E7}" type="presParOf" srcId="{9A241E78-4E19-4BE4-9756-70892CA95744}" destId="{51CDFC81-2AFC-4A53-8FE0-B94E25C0AD21}" srcOrd="1" destOrd="0" presId="urn:microsoft.com/office/officeart/2005/8/layout/hierarchy4"/>
    <dgm:cxn modelId="{B918311B-75BA-4F05-A93E-6C93C0A80312}" type="presParOf" srcId="{9A241E78-4E19-4BE4-9756-70892CA95744}" destId="{74418862-9A61-4561-8B97-AC965CE9E035}" srcOrd="2" destOrd="0" presId="urn:microsoft.com/office/officeart/2005/8/layout/hierarchy4"/>
    <dgm:cxn modelId="{0DDA04FD-4F86-44A5-886C-88FA47AA0F5F}" type="presParOf" srcId="{74418862-9A61-4561-8B97-AC965CE9E035}" destId="{B9D162A9-341E-46E2-B2AE-0A1FE2881755}" srcOrd="0" destOrd="0" presId="urn:microsoft.com/office/officeart/2005/8/layout/hierarchy4"/>
    <dgm:cxn modelId="{194F4DDB-F4AC-458A-AE81-1D898F396B08}" type="presParOf" srcId="{B9D162A9-341E-46E2-B2AE-0A1FE2881755}" destId="{ED19BA80-59C8-4865-9483-D5CE01893FC7}" srcOrd="0" destOrd="0" presId="urn:microsoft.com/office/officeart/2005/8/layout/hierarchy4"/>
    <dgm:cxn modelId="{81FFE7CC-C90F-4066-A869-60E253A9642A}" type="presParOf" srcId="{B9D162A9-341E-46E2-B2AE-0A1FE2881755}" destId="{805030BF-1021-4146-B4DF-8B64B1F8B0AE}" srcOrd="1" destOrd="0" presId="urn:microsoft.com/office/officeart/2005/8/layout/hierarchy4"/>
    <dgm:cxn modelId="{8B6CF2FC-A9A5-4969-AA20-EDDCE8C97FB9}" type="presParOf" srcId="{B9D162A9-341E-46E2-B2AE-0A1FE2881755}" destId="{755A9D8C-8C5C-4583-B513-E4BECE1E1BA1}" srcOrd="2" destOrd="0" presId="urn:microsoft.com/office/officeart/2005/8/layout/hierarchy4"/>
    <dgm:cxn modelId="{7440191A-B28E-44F0-BE8E-98260FF184EF}" type="presParOf" srcId="{755A9D8C-8C5C-4583-B513-E4BECE1E1BA1}" destId="{9E60B97B-A6D6-423D-BA25-91C69A31963F}" srcOrd="0" destOrd="0" presId="urn:microsoft.com/office/officeart/2005/8/layout/hierarchy4"/>
    <dgm:cxn modelId="{22E911CA-B147-43C3-AD10-C57B06F73BE4}" type="presParOf" srcId="{9E60B97B-A6D6-423D-BA25-91C69A31963F}" destId="{1ECAA6B2-74D0-4830-8ACD-7CE6764FF696}" srcOrd="0" destOrd="0" presId="urn:microsoft.com/office/officeart/2005/8/layout/hierarchy4"/>
    <dgm:cxn modelId="{C78850BB-173A-43A7-A9B5-5D43CD97F81F}" type="presParOf" srcId="{9E60B97B-A6D6-423D-BA25-91C69A31963F}" destId="{CE7B0C61-05BB-4DB8-9064-952E462041C9}" srcOrd="1" destOrd="0" presId="urn:microsoft.com/office/officeart/2005/8/layout/hierarchy4"/>
    <dgm:cxn modelId="{F02E84D7-90F1-4D43-9237-CEA6405D67A9}" type="presParOf" srcId="{09AEA9DA-355F-4BA6-BFC2-9E67B6AF0CE9}" destId="{F52C9797-19F8-4B46-9D71-3BFD2BACA2E0}" srcOrd="3" destOrd="0" presId="urn:microsoft.com/office/officeart/2005/8/layout/hierarchy4"/>
    <dgm:cxn modelId="{A908943B-DF8A-4636-8817-0A8E4FA74586}" type="presParOf" srcId="{09AEA9DA-355F-4BA6-BFC2-9E67B6AF0CE9}" destId="{2D6878C6-5100-4ED3-B600-12ECE4F8FBB1}" srcOrd="4" destOrd="0" presId="urn:microsoft.com/office/officeart/2005/8/layout/hierarchy4"/>
    <dgm:cxn modelId="{AB029B87-C6EF-4B71-A760-835C6A3E02FB}" type="presParOf" srcId="{2D6878C6-5100-4ED3-B600-12ECE4F8FBB1}" destId="{0C4262A6-3BBE-4909-B467-440B9B5C9F1C}" srcOrd="0" destOrd="0" presId="urn:microsoft.com/office/officeart/2005/8/layout/hierarchy4"/>
    <dgm:cxn modelId="{A3771BEA-3437-43B2-8664-92B1662D1459}" type="presParOf" srcId="{2D6878C6-5100-4ED3-B600-12ECE4F8FBB1}" destId="{74F6DCC8-35EA-4A1D-9AAF-A76FFC7BCD15}"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ECB2A3-BE87-4335-85D0-0FE2497CB2F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GB"/>
        </a:p>
      </dgm:t>
    </dgm:pt>
    <dgm:pt modelId="{637EA8E9-6E05-4984-B942-00C5A16D2B6F}">
      <dgm:prSet phldrT="[Text]"/>
      <dgm:spPr/>
      <dgm:t>
        <a:bodyPr/>
        <a:lstStyle/>
        <a:p>
          <a:r>
            <a:rPr lang="en-GB" dirty="0" smtClean="0"/>
            <a:t>Are students underperforming?</a:t>
          </a:r>
          <a:endParaRPr lang="en-GB" dirty="0"/>
        </a:p>
      </dgm:t>
    </dgm:pt>
    <dgm:pt modelId="{32AFA289-FA22-4128-8CB7-2717B4A1681D}" type="parTrans" cxnId="{23C00712-9ABB-43CE-A173-9ABFAC3A7A72}">
      <dgm:prSet/>
      <dgm:spPr/>
      <dgm:t>
        <a:bodyPr/>
        <a:lstStyle/>
        <a:p>
          <a:endParaRPr lang="en-GB"/>
        </a:p>
      </dgm:t>
    </dgm:pt>
    <dgm:pt modelId="{AC624CAD-23A5-4F5E-BB11-07DB83B9AEE8}" type="sibTrans" cxnId="{23C00712-9ABB-43CE-A173-9ABFAC3A7A72}">
      <dgm:prSet/>
      <dgm:spPr/>
      <dgm:t>
        <a:bodyPr/>
        <a:lstStyle/>
        <a:p>
          <a:endParaRPr lang="en-GB"/>
        </a:p>
      </dgm:t>
    </dgm:pt>
    <dgm:pt modelId="{AD8198F7-1E50-4FC5-864D-382B9244B7C7}">
      <dgm:prSet phldrT="[Text]"/>
      <dgm:spPr/>
      <dgm:t>
        <a:bodyPr/>
        <a:lstStyle/>
        <a:p>
          <a:r>
            <a:rPr lang="en-GB" dirty="0" smtClean="0"/>
            <a:t>Possible reasons for this?</a:t>
          </a:r>
          <a:endParaRPr lang="en-GB" dirty="0"/>
        </a:p>
      </dgm:t>
    </dgm:pt>
    <dgm:pt modelId="{A73D2162-E2EC-4FF1-9BDD-C4159B0AF09B}" type="parTrans" cxnId="{8A143549-7384-452A-81F3-245EE5D4A036}">
      <dgm:prSet/>
      <dgm:spPr/>
      <dgm:t>
        <a:bodyPr/>
        <a:lstStyle/>
        <a:p>
          <a:endParaRPr lang="en-GB"/>
        </a:p>
      </dgm:t>
    </dgm:pt>
    <dgm:pt modelId="{2C1EA830-5045-4D2B-95F8-1387274AB44D}" type="sibTrans" cxnId="{8A143549-7384-452A-81F3-245EE5D4A036}">
      <dgm:prSet/>
      <dgm:spPr/>
      <dgm:t>
        <a:bodyPr/>
        <a:lstStyle/>
        <a:p>
          <a:endParaRPr lang="en-GB"/>
        </a:p>
      </dgm:t>
    </dgm:pt>
    <dgm:pt modelId="{31B0FBA0-C877-42D5-B75E-3C074B38E340}">
      <dgm:prSet phldrT="[Text]"/>
      <dgm:spPr/>
      <dgm:t>
        <a:bodyPr/>
        <a:lstStyle/>
        <a:p>
          <a:r>
            <a:rPr lang="en-GB" dirty="0" smtClean="0"/>
            <a:t>The transition experience</a:t>
          </a:r>
          <a:endParaRPr lang="en-GB" dirty="0"/>
        </a:p>
      </dgm:t>
    </dgm:pt>
    <dgm:pt modelId="{F76CF1B8-96AB-4E9F-AC2E-7698F55E894C}" type="parTrans" cxnId="{2377C8F4-49D4-43B5-A617-088EBAD04EC8}">
      <dgm:prSet/>
      <dgm:spPr/>
      <dgm:t>
        <a:bodyPr/>
        <a:lstStyle/>
        <a:p>
          <a:endParaRPr lang="en-GB"/>
        </a:p>
      </dgm:t>
    </dgm:pt>
    <dgm:pt modelId="{44275F17-FE3B-46B1-87CF-F077F560FE43}" type="sibTrans" cxnId="{2377C8F4-49D4-43B5-A617-088EBAD04EC8}">
      <dgm:prSet/>
      <dgm:spPr/>
      <dgm:t>
        <a:bodyPr/>
        <a:lstStyle/>
        <a:p>
          <a:endParaRPr lang="en-GB"/>
        </a:p>
      </dgm:t>
    </dgm:pt>
    <dgm:pt modelId="{6B02A315-DC20-4553-8A45-149E04B9E2A8}">
      <dgm:prSet phldrT="[Text]"/>
      <dgm:spPr/>
      <dgm:t>
        <a:bodyPr/>
        <a:lstStyle/>
        <a:p>
          <a:r>
            <a:rPr lang="en-GB" dirty="0" smtClean="0"/>
            <a:t>Recommendations?</a:t>
          </a:r>
          <a:endParaRPr lang="en-GB" dirty="0"/>
        </a:p>
      </dgm:t>
    </dgm:pt>
    <dgm:pt modelId="{59415C64-97ED-48A8-9646-734E80AA144E}" type="parTrans" cxnId="{9E88F2DB-4557-4340-9ACD-53B2A27436B0}">
      <dgm:prSet/>
      <dgm:spPr/>
      <dgm:t>
        <a:bodyPr/>
        <a:lstStyle/>
        <a:p>
          <a:endParaRPr lang="en-GB"/>
        </a:p>
      </dgm:t>
    </dgm:pt>
    <dgm:pt modelId="{DB1C461C-55D6-45AF-AF52-AE55FD01DD8D}" type="sibTrans" cxnId="{9E88F2DB-4557-4340-9ACD-53B2A27436B0}">
      <dgm:prSet/>
      <dgm:spPr/>
      <dgm:t>
        <a:bodyPr/>
        <a:lstStyle/>
        <a:p>
          <a:endParaRPr lang="en-GB"/>
        </a:p>
      </dgm:t>
    </dgm:pt>
    <dgm:pt modelId="{1526E5B8-9395-4538-83DE-D2DE8E51F686}" type="pres">
      <dgm:prSet presAssocID="{57ECB2A3-BE87-4335-85D0-0FE2497CB2F3}" presName="outerComposite" presStyleCnt="0">
        <dgm:presLayoutVars>
          <dgm:chMax val="5"/>
          <dgm:dir/>
          <dgm:resizeHandles val="exact"/>
        </dgm:presLayoutVars>
      </dgm:prSet>
      <dgm:spPr/>
      <dgm:t>
        <a:bodyPr/>
        <a:lstStyle/>
        <a:p>
          <a:endParaRPr lang="en-GB"/>
        </a:p>
      </dgm:t>
    </dgm:pt>
    <dgm:pt modelId="{67E87643-47ED-4644-8389-18B71DBC7ED2}" type="pres">
      <dgm:prSet presAssocID="{57ECB2A3-BE87-4335-85D0-0FE2497CB2F3}" presName="dummyMaxCanvas" presStyleCnt="0">
        <dgm:presLayoutVars/>
      </dgm:prSet>
      <dgm:spPr/>
    </dgm:pt>
    <dgm:pt modelId="{A926A37B-FE1A-416B-A43E-078ECA8F37F3}" type="pres">
      <dgm:prSet presAssocID="{57ECB2A3-BE87-4335-85D0-0FE2497CB2F3}" presName="FourNodes_1" presStyleLbl="node1" presStyleIdx="0" presStyleCnt="4">
        <dgm:presLayoutVars>
          <dgm:bulletEnabled val="1"/>
        </dgm:presLayoutVars>
      </dgm:prSet>
      <dgm:spPr/>
      <dgm:t>
        <a:bodyPr/>
        <a:lstStyle/>
        <a:p>
          <a:endParaRPr lang="en-GB"/>
        </a:p>
      </dgm:t>
    </dgm:pt>
    <dgm:pt modelId="{D7E5CB18-C003-4A73-B5BD-D21153233492}" type="pres">
      <dgm:prSet presAssocID="{57ECB2A3-BE87-4335-85D0-0FE2497CB2F3}" presName="FourNodes_2" presStyleLbl="node1" presStyleIdx="1" presStyleCnt="4">
        <dgm:presLayoutVars>
          <dgm:bulletEnabled val="1"/>
        </dgm:presLayoutVars>
      </dgm:prSet>
      <dgm:spPr/>
      <dgm:t>
        <a:bodyPr/>
        <a:lstStyle/>
        <a:p>
          <a:endParaRPr lang="en-GB"/>
        </a:p>
      </dgm:t>
    </dgm:pt>
    <dgm:pt modelId="{F2EF7BE4-8846-44C9-B1C6-B96430A32803}" type="pres">
      <dgm:prSet presAssocID="{57ECB2A3-BE87-4335-85D0-0FE2497CB2F3}" presName="FourNodes_3" presStyleLbl="node1" presStyleIdx="2" presStyleCnt="4">
        <dgm:presLayoutVars>
          <dgm:bulletEnabled val="1"/>
        </dgm:presLayoutVars>
      </dgm:prSet>
      <dgm:spPr/>
      <dgm:t>
        <a:bodyPr/>
        <a:lstStyle/>
        <a:p>
          <a:endParaRPr lang="en-GB"/>
        </a:p>
      </dgm:t>
    </dgm:pt>
    <dgm:pt modelId="{BB4C7496-61A8-44EA-A9F1-A0B8395FE39A}" type="pres">
      <dgm:prSet presAssocID="{57ECB2A3-BE87-4335-85D0-0FE2497CB2F3}" presName="FourNodes_4" presStyleLbl="node1" presStyleIdx="3" presStyleCnt="4">
        <dgm:presLayoutVars>
          <dgm:bulletEnabled val="1"/>
        </dgm:presLayoutVars>
      </dgm:prSet>
      <dgm:spPr/>
      <dgm:t>
        <a:bodyPr/>
        <a:lstStyle/>
        <a:p>
          <a:endParaRPr lang="en-GB"/>
        </a:p>
      </dgm:t>
    </dgm:pt>
    <dgm:pt modelId="{F0D546B0-E4C3-4F5D-92C2-15BFFDD40884}" type="pres">
      <dgm:prSet presAssocID="{57ECB2A3-BE87-4335-85D0-0FE2497CB2F3}" presName="FourConn_1-2" presStyleLbl="fgAccFollowNode1" presStyleIdx="0" presStyleCnt="3">
        <dgm:presLayoutVars>
          <dgm:bulletEnabled val="1"/>
        </dgm:presLayoutVars>
      </dgm:prSet>
      <dgm:spPr/>
      <dgm:t>
        <a:bodyPr/>
        <a:lstStyle/>
        <a:p>
          <a:endParaRPr lang="en-GB"/>
        </a:p>
      </dgm:t>
    </dgm:pt>
    <dgm:pt modelId="{4F322C97-5ABE-413E-81AD-FE8BEFF1A443}" type="pres">
      <dgm:prSet presAssocID="{57ECB2A3-BE87-4335-85D0-0FE2497CB2F3}" presName="FourConn_2-3" presStyleLbl="fgAccFollowNode1" presStyleIdx="1" presStyleCnt="3">
        <dgm:presLayoutVars>
          <dgm:bulletEnabled val="1"/>
        </dgm:presLayoutVars>
      </dgm:prSet>
      <dgm:spPr/>
      <dgm:t>
        <a:bodyPr/>
        <a:lstStyle/>
        <a:p>
          <a:endParaRPr lang="en-GB"/>
        </a:p>
      </dgm:t>
    </dgm:pt>
    <dgm:pt modelId="{F3437D19-76BF-4EFD-B2B0-FC2045E24E5E}" type="pres">
      <dgm:prSet presAssocID="{57ECB2A3-BE87-4335-85D0-0FE2497CB2F3}" presName="FourConn_3-4" presStyleLbl="fgAccFollowNode1" presStyleIdx="2" presStyleCnt="3">
        <dgm:presLayoutVars>
          <dgm:bulletEnabled val="1"/>
        </dgm:presLayoutVars>
      </dgm:prSet>
      <dgm:spPr/>
      <dgm:t>
        <a:bodyPr/>
        <a:lstStyle/>
        <a:p>
          <a:endParaRPr lang="en-GB"/>
        </a:p>
      </dgm:t>
    </dgm:pt>
    <dgm:pt modelId="{DC2F9A69-A79D-44D5-8805-1AD517D02B1B}" type="pres">
      <dgm:prSet presAssocID="{57ECB2A3-BE87-4335-85D0-0FE2497CB2F3}" presName="FourNodes_1_text" presStyleLbl="node1" presStyleIdx="3" presStyleCnt="4">
        <dgm:presLayoutVars>
          <dgm:bulletEnabled val="1"/>
        </dgm:presLayoutVars>
      </dgm:prSet>
      <dgm:spPr/>
      <dgm:t>
        <a:bodyPr/>
        <a:lstStyle/>
        <a:p>
          <a:endParaRPr lang="en-GB"/>
        </a:p>
      </dgm:t>
    </dgm:pt>
    <dgm:pt modelId="{B3C066D9-8E2C-4A72-B028-5427A3689FB7}" type="pres">
      <dgm:prSet presAssocID="{57ECB2A3-BE87-4335-85D0-0FE2497CB2F3}" presName="FourNodes_2_text" presStyleLbl="node1" presStyleIdx="3" presStyleCnt="4">
        <dgm:presLayoutVars>
          <dgm:bulletEnabled val="1"/>
        </dgm:presLayoutVars>
      </dgm:prSet>
      <dgm:spPr/>
      <dgm:t>
        <a:bodyPr/>
        <a:lstStyle/>
        <a:p>
          <a:endParaRPr lang="en-GB"/>
        </a:p>
      </dgm:t>
    </dgm:pt>
    <dgm:pt modelId="{3196A787-B16F-4060-A98D-87EAC8AB8C7B}" type="pres">
      <dgm:prSet presAssocID="{57ECB2A3-BE87-4335-85D0-0FE2497CB2F3}" presName="FourNodes_3_text" presStyleLbl="node1" presStyleIdx="3" presStyleCnt="4">
        <dgm:presLayoutVars>
          <dgm:bulletEnabled val="1"/>
        </dgm:presLayoutVars>
      </dgm:prSet>
      <dgm:spPr/>
      <dgm:t>
        <a:bodyPr/>
        <a:lstStyle/>
        <a:p>
          <a:endParaRPr lang="en-GB"/>
        </a:p>
      </dgm:t>
    </dgm:pt>
    <dgm:pt modelId="{65B70702-5CDB-4488-884F-0F5BF0953C00}" type="pres">
      <dgm:prSet presAssocID="{57ECB2A3-BE87-4335-85D0-0FE2497CB2F3}" presName="FourNodes_4_text" presStyleLbl="node1" presStyleIdx="3" presStyleCnt="4">
        <dgm:presLayoutVars>
          <dgm:bulletEnabled val="1"/>
        </dgm:presLayoutVars>
      </dgm:prSet>
      <dgm:spPr/>
      <dgm:t>
        <a:bodyPr/>
        <a:lstStyle/>
        <a:p>
          <a:endParaRPr lang="en-GB"/>
        </a:p>
      </dgm:t>
    </dgm:pt>
  </dgm:ptLst>
  <dgm:cxnLst>
    <dgm:cxn modelId="{C137C0A2-9740-4404-9378-4349F28D8CAA}" type="presOf" srcId="{AD8198F7-1E50-4FC5-864D-382B9244B7C7}" destId="{D7E5CB18-C003-4A73-B5BD-D21153233492}" srcOrd="0" destOrd="0" presId="urn:microsoft.com/office/officeart/2005/8/layout/vProcess5"/>
    <dgm:cxn modelId="{22466F82-D71D-4AE8-8C55-F73B4AB8B6EB}" type="presOf" srcId="{31B0FBA0-C877-42D5-B75E-3C074B38E340}" destId="{3196A787-B16F-4060-A98D-87EAC8AB8C7B}" srcOrd="1" destOrd="0" presId="urn:microsoft.com/office/officeart/2005/8/layout/vProcess5"/>
    <dgm:cxn modelId="{9E88F2DB-4557-4340-9ACD-53B2A27436B0}" srcId="{57ECB2A3-BE87-4335-85D0-0FE2497CB2F3}" destId="{6B02A315-DC20-4553-8A45-149E04B9E2A8}" srcOrd="3" destOrd="0" parTransId="{59415C64-97ED-48A8-9646-734E80AA144E}" sibTransId="{DB1C461C-55D6-45AF-AF52-AE55FD01DD8D}"/>
    <dgm:cxn modelId="{72E27117-FE38-4B13-8D3A-99D90843C18E}" type="presOf" srcId="{6B02A315-DC20-4553-8A45-149E04B9E2A8}" destId="{65B70702-5CDB-4488-884F-0F5BF0953C00}" srcOrd="1" destOrd="0" presId="urn:microsoft.com/office/officeart/2005/8/layout/vProcess5"/>
    <dgm:cxn modelId="{6D5B4C40-38B2-417F-AB71-99905A99B6B7}" type="presOf" srcId="{6B02A315-DC20-4553-8A45-149E04B9E2A8}" destId="{BB4C7496-61A8-44EA-A9F1-A0B8395FE39A}" srcOrd="0" destOrd="0" presId="urn:microsoft.com/office/officeart/2005/8/layout/vProcess5"/>
    <dgm:cxn modelId="{8A143549-7384-452A-81F3-245EE5D4A036}" srcId="{57ECB2A3-BE87-4335-85D0-0FE2497CB2F3}" destId="{AD8198F7-1E50-4FC5-864D-382B9244B7C7}" srcOrd="1" destOrd="0" parTransId="{A73D2162-E2EC-4FF1-9BDD-C4159B0AF09B}" sibTransId="{2C1EA830-5045-4D2B-95F8-1387274AB44D}"/>
    <dgm:cxn modelId="{23C00712-9ABB-43CE-A173-9ABFAC3A7A72}" srcId="{57ECB2A3-BE87-4335-85D0-0FE2497CB2F3}" destId="{637EA8E9-6E05-4984-B942-00C5A16D2B6F}" srcOrd="0" destOrd="0" parTransId="{32AFA289-FA22-4128-8CB7-2717B4A1681D}" sibTransId="{AC624CAD-23A5-4F5E-BB11-07DB83B9AEE8}"/>
    <dgm:cxn modelId="{EC36CAA5-E402-45C9-AE77-076CD8CA67E9}" type="presOf" srcId="{AD8198F7-1E50-4FC5-864D-382B9244B7C7}" destId="{B3C066D9-8E2C-4A72-B028-5427A3689FB7}" srcOrd="1" destOrd="0" presId="urn:microsoft.com/office/officeart/2005/8/layout/vProcess5"/>
    <dgm:cxn modelId="{71603F6F-4568-44C9-906B-D7A8298F1FEF}" type="presOf" srcId="{44275F17-FE3B-46B1-87CF-F077F560FE43}" destId="{F3437D19-76BF-4EFD-B2B0-FC2045E24E5E}" srcOrd="0" destOrd="0" presId="urn:microsoft.com/office/officeart/2005/8/layout/vProcess5"/>
    <dgm:cxn modelId="{1D52A04D-41D4-40ED-92E2-8E7797086664}" type="presOf" srcId="{637EA8E9-6E05-4984-B942-00C5A16D2B6F}" destId="{A926A37B-FE1A-416B-A43E-078ECA8F37F3}" srcOrd="0" destOrd="0" presId="urn:microsoft.com/office/officeart/2005/8/layout/vProcess5"/>
    <dgm:cxn modelId="{FF236441-CC7F-4AE7-AA75-FDF128C603C1}" type="presOf" srcId="{AC624CAD-23A5-4F5E-BB11-07DB83B9AEE8}" destId="{F0D546B0-E4C3-4F5D-92C2-15BFFDD40884}" srcOrd="0" destOrd="0" presId="urn:microsoft.com/office/officeart/2005/8/layout/vProcess5"/>
    <dgm:cxn modelId="{CFF4AF1B-55B8-45D9-B27F-E1625C643970}" type="presOf" srcId="{637EA8E9-6E05-4984-B942-00C5A16D2B6F}" destId="{DC2F9A69-A79D-44D5-8805-1AD517D02B1B}" srcOrd="1" destOrd="0" presId="urn:microsoft.com/office/officeart/2005/8/layout/vProcess5"/>
    <dgm:cxn modelId="{FAFE56F0-B390-4966-9802-B994D31319CB}" type="presOf" srcId="{31B0FBA0-C877-42D5-B75E-3C074B38E340}" destId="{F2EF7BE4-8846-44C9-B1C6-B96430A32803}" srcOrd="0" destOrd="0" presId="urn:microsoft.com/office/officeart/2005/8/layout/vProcess5"/>
    <dgm:cxn modelId="{B24ED8F3-87F7-454F-8056-854B11C05F58}" type="presOf" srcId="{57ECB2A3-BE87-4335-85D0-0FE2497CB2F3}" destId="{1526E5B8-9395-4538-83DE-D2DE8E51F686}" srcOrd="0" destOrd="0" presId="urn:microsoft.com/office/officeart/2005/8/layout/vProcess5"/>
    <dgm:cxn modelId="{74C73E77-5489-40DD-BCF4-93B2B0D06A2E}" type="presOf" srcId="{2C1EA830-5045-4D2B-95F8-1387274AB44D}" destId="{4F322C97-5ABE-413E-81AD-FE8BEFF1A443}" srcOrd="0" destOrd="0" presId="urn:microsoft.com/office/officeart/2005/8/layout/vProcess5"/>
    <dgm:cxn modelId="{2377C8F4-49D4-43B5-A617-088EBAD04EC8}" srcId="{57ECB2A3-BE87-4335-85D0-0FE2497CB2F3}" destId="{31B0FBA0-C877-42D5-B75E-3C074B38E340}" srcOrd="2" destOrd="0" parTransId="{F76CF1B8-96AB-4E9F-AC2E-7698F55E894C}" sibTransId="{44275F17-FE3B-46B1-87CF-F077F560FE43}"/>
    <dgm:cxn modelId="{4DE7044E-0AD1-4C36-8687-3F8EE584CB08}" type="presParOf" srcId="{1526E5B8-9395-4538-83DE-D2DE8E51F686}" destId="{67E87643-47ED-4644-8389-18B71DBC7ED2}" srcOrd="0" destOrd="0" presId="urn:microsoft.com/office/officeart/2005/8/layout/vProcess5"/>
    <dgm:cxn modelId="{84269175-6994-4D97-A41B-0E3F068640A6}" type="presParOf" srcId="{1526E5B8-9395-4538-83DE-D2DE8E51F686}" destId="{A926A37B-FE1A-416B-A43E-078ECA8F37F3}" srcOrd="1" destOrd="0" presId="urn:microsoft.com/office/officeart/2005/8/layout/vProcess5"/>
    <dgm:cxn modelId="{257A31B9-A0AD-4613-AE52-E0BBF42495ED}" type="presParOf" srcId="{1526E5B8-9395-4538-83DE-D2DE8E51F686}" destId="{D7E5CB18-C003-4A73-B5BD-D21153233492}" srcOrd="2" destOrd="0" presId="urn:microsoft.com/office/officeart/2005/8/layout/vProcess5"/>
    <dgm:cxn modelId="{54CF2294-67CE-4CCB-9AC5-21D1C7F74A11}" type="presParOf" srcId="{1526E5B8-9395-4538-83DE-D2DE8E51F686}" destId="{F2EF7BE4-8846-44C9-B1C6-B96430A32803}" srcOrd="3" destOrd="0" presId="urn:microsoft.com/office/officeart/2005/8/layout/vProcess5"/>
    <dgm:cxn modelId="{5880878C-D7F9-4AAF-96B0-ADDCE2E8B7E3}" type="presParOf" srcId="{1526E5B8-9395-4538-83DE-D2DE8E51F686}" destId="{BB4C7496-61A8-44EA-A9F1-A0B8395FE39A}" srcOrd="4" destOrd="0" presId="urn:microsoft.com/office/officeart/2005/8/layout/vProcess5"/>
    <dgm:cxn modelId="{BB6636F8-A3CA-466B-8FF9-8C3B2E0221A8}" type="presParOf" srcId="{1526E5B8-9395-4538-83DE-D2DE8E51F686}" destId="{F0D546B0-E4C3-4F5D-92C2-15BFFDD40884}" srcOrd="5" destOrd="0" presId="urn:microsoft.com/office/officeart/2005/8/layout/vProcess5"/>
    <dgm:cxn modelId="{0014853E-054A-4C61-94FA-4C659B9C4F95}" type="presParOf" srcId="{1526E5B8-9395-4538-83DE-D2DE8E51F686}" destId="{4F322C97-5ABE-413E-81AD-FE8BEFF1A443}" srcOrd="6" destOrd="0" presId="urn:microsoft.com/office/officeart/2005/8/layout/vProcess5"/>
    <dgm:cxn modelId="{A2FE21A1-967E-4882-874B-B114F8080566}" type="presParOf" srcId="{1526E5B8-9395-4538-83DE-D2DE8E51F686}" destId="{F3437D19-76BF-4EFD-B2B0-FC2045E24E5E}" srcOrd="7" destOrd="0" presId="urn:microsoft.com/office/officeart/2005/8/layout/vProcess5"/>
    <dgm:cxn modelId="{E3F816D9-1D4F-44A4-A68C-AD45E05A207E}" type="presParOf" srcId="{1526E5B8-9395-4538-83DE-D2DE8E51F686}" destId="{DC2F9A69-A79D-44D5-8805-1AD517D02B1B}" srcOrd="8" destOrd="0" presId="urn:microsoft.com/office/officeart/2005/8/layout/vProcess5"/>
    <dgm:cxn modelId="{78F0773B-AA37-4754-8084-65C9D2B06198}" type="presParOf" srcId="{1526E5B8-9395-4538-83DE-D2DE8E51F686}" destId="{B3C066D9-8E2C-4A72-B028-5427A3689FB7}" srcOrd="9" destOrd="0" presId="urn:microsoft.com/office/officeart/2005/8/layout/vProcess5"/>
    <dgm:cxn modelId="{68D687A0-A724-469F-BBB9-F45AA1D833D6}" type="presParOf" srcId="{1526E5B8-9395-4538-83DE-D2DE8E51F686}" destId="{3196A787-B16F-4060-A98D-87EAC8AB8C7B}" srcOrd="10" destOrd="0" presId="urn:microsoft.com/office/officeart/2005/8/layout/vProcess5"/>
    <dgm:cxn modelId="{84082DB1-1FF0-483D-B76C-83298B3765D8}" type="presParOf" srcId="{1526E5B8-9395-4538-83DE-D2DE8E51F686}" destId="{65B70702-5CDB-4488-884F-0F5BF0953C00}"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17E026-C927-4D50-89B5-3DA8DFD6C842}" type="doc">
      <dgm:prSet loTypeId="urn:microsoft.com/office/officeart/2005/8/layout/vList6" loCatId="process" qsTypeId="urn:microsoft.com/office/officeart/2005/8/quickstyle/simple1" qsCatId="simple" csTypeId="urn:microsoft.com/office/officeart/2005/8/colors/accent1_4" csCatId="accent1" phldr="1"/>
      <dgm:spPr/>
      <dgm:t>
        <a:bodyPr/>
        <a:lstStyle/>
        <a:p>
          <a:endParaRPr lang="en-GB"/>
        </a:p>
      </dgm:t>
    </dgm:pt>
    <dgm:pt modelId="{924452A2-9FF5-43DE-A96E-102E5B87A6D5}">
      <dgm:prSet phldrT="[Text]"/>
      <dgm:spPr/>
      <dgm:t>
        <a:bodyPr/>
        <a:lstStyle/>
        <a:p>
          <a:r>
            <a:rPr lang="en-GB" dirty="0" smtClean="0"/>
            <a:t>Quantitative analysis</a:t>
          </a:r>
          <a:endParaRPr lang="en-GB" dirty="0"/>
        </a:p>
      </dgm:t>
    </dgm:pt>
    <dgm:pt modelId="{18557653-DF60-4132-A691-DB15B048F3BA}" type="parTrans" cxnId="{FB67D0C0-DCDB-4F2B-9BFD-F2BA8F8D47F9}">
      <dgm:prSet/>
      <dgm:spPr/>
      <dgm:t>
        <a:bodyPr/>
        <a:lstStyle/>
        <a:p>
          <a:endParaRPr lang="en-GB"/>
        </a:p>
      </dgm:t>
    </dgm:pt>
    <dgm:pt modelId="{40B825B1-B156-44E7-B723-5CE6D53BC9D3}" type="sibTrans" cxnId="{FB67D0C0-DCDB-4F2B-9BFD-F2BA8F8D47F9}">
      <dgm:prSet/>
      <dgm:spPr/>
      <dgm:t>
        <a:bodyPr/>
        <a:lstStyle/>
        <a:p>
          <a:endParaRPr lang="en-GB"/>
        </a:p>
      </dgm:t>
    </dgm:pt>
    <dgm:pt modelId="{C9FB9B11-7698-4D7C-AEB0-D3D5B7588B86}">
      <dgm:prSet phldrT="[Text]"/>
      <dgm:spPr/>
      <dgm:t>
        <a:bodyPr/>
        <a:lstStyle/>
        <a:p>
          <a:r>
            <a:rPr lang="en-GB" dirty="0" smtClean="0"/>
            <a:t>Previous school type</a:t>
          </a:r>
          <a:endParaRPr lang="en-GB" dirty="0"/>
        </a:p>
      </dgm:t>
    </dgm:pt>
    <dgm:pt modelId="{5CB75F68-92DE-49BE-9468-D2E1E7252799}" type="parTrans" cxnId="{67CC078F-DE31-42C3-82C1-31B4CAA100A9}">
      <dgm:prSet/>
      <dgm:spPr/>
      <dgm:t>
        <a:bodyPr/>
        <a:lstStyle/>
        <a:p>
          <a:endParaRPr lang="en-GB"/>
        </a:p>
      </dgm:t>
    </dgm:pt>
    <dgm:pt modelId="{F5380F1F-2810-4570-820B-09C0F6BED2BB}" type="sibTrans" cxnId="{67CC078F-DE31-42C3-82C1-31B4CAA100A9}">
      <dgm:prSet/>
      <dgm:spPr/>
      <dgm:t>
        <a:bodyPr/>
        <a:lstStyle/>
        <a:p>
          <a:endParaRPr lang="en-GB"/>
        </a:p>
      </dgm:t>
    </dgm:pt>
    <dgm:pt modelId="{82C78C7C-FD75-4CEE-BA93-9CCBF9077801}">
      <dgm:prSet phldrT="[Text]"/>
      <dgm:spPr/>
      <dgm:t>
        <a:bodyPr/>
        <a:lstStyle/>
        <a:p>
          <a:r>
            <a:rPr lang="en-GB" dirty="0" smtClean="0"/>
            <a:t>UCAS/A-level points</a:t>
          </a:r>
          <a:endParaRPr lang="en-GB" dirty="0"/>
        </a:p>
      </dgm:t>
    </dgm:pt>
    <dgm:pt modelId="{A65B5EF3-4CC4-4E37-87D3-14522FA17152}" type="parTrans" cxnId="{DAB8880A-8921-4B2C-B9CA-39D56FCD95FF}">
      <dgm:prSet/>
      <dgm:spPr/>
      <dgm:t>
        <a:bodyPr/>
        <a:lstStyle/>
        <a:p>
          <a:endParaRPr lang="en-GB"/>
        </a:p>
      </dgm:t>
    </dgm:pt>
    <dgm:pt modelId="{09EA5D6D-0294-4C19-ADBC-C8116C78A774}" type="sibTrans" cxnId="{DAB8880A-8921-4B2C-B9CA-39D56FCD95FF}">
      <dgm:prSet/>
      <dgm:spPr/>
      <dgm:t>
        <a:bodyPr/>
        <a:lstStyle/>
        <a:p>
          <a:endParaRPr lang="en-GB"/>
        </a:p>
      </dgm:t>
    </dgm:pt>
    <dgm:pt modelId="{DF324633-45B3-46D2-BA3B-E8550561EAEE}">
      <dgm:prSet phldrT="[Text]"/>
      <dgm:spPr/>
      <dgm:t>
        <a:bodyPr/>
        <a:lstStyle/>
        <a:p>
          <a:r>
            <a:rPr lang="en-GB" dirty="0" smtClean="0"/>
            <a:t>Attendance at labs</a:t>
          </a:r>
          <a:endParaRPr lang="en-GB" dirty="0"/>
        </a:p>
      </dgm:t>
    </dgm:pt>
    <dgm:pt modelId="{7BEBF5B2-9DDB-4112-8DBB-C335FDB1EC74}" type="parTrans" cxnId="{395CCB87-1DED-474B-824C-069D671A2E58}">
      <dgm:prSet/>
      <dgm:spPr/>
      <dgm:t>
        <a:bodyPr/>
        <a:lstStyle/>
        <a:p>
          <a:endParaRPr lang="en-GB"/>
        </a:p>
      </dgm:t>
    </dgm:pt>
    <dgm:pt modelId="{46AF1A71-0099-4FE0-94D7-0040A496E393}" type="sibTrans" cxnId="{395CCB87-1DED-474B-824C-069D671A2E58}">
      <dgm:prSet/>
      <dgm:spPr/>
      <dgm:t>
        <a:bodyPr/>
        <a:lstStyle/>
        <a:p>
          <a:endParaRPr lang="en-GB"/>
        </a:p>
      </dgm:t>
    </dgm:pt>
    <dgm:pt modelId="{EE133550-A35F-49CC-8161-8EA458D75137}">
      <dgm:prSet phldrT="[Text]"/>
      <dgm:spPr/>
      <dgm:t>
        <a:bodyPr/>
        <a:lstStyle/>
        <a:p>
          <a:r>
            <a:rPr lang="en-GB" dirty="0" smtClean="0"/>
            <a:t>Personal characteristics (age, UK/non-UK etc.)</a:t>
          </a:r>
          <a:endParaRPr lang="en-GB" dirty="0"/>
        </a:p>
      </dgm:t>
    </dgm:pt>
    <dgm:pt modelId="{F4CF070F-2618-4C8C-8566-822798A216A6}" type="parTrans" cxnId="{0C1F9C12-A2E5-41F1-9373-94BBA5E52003}">
      <dgm:prSet/>
      <dgm:spPr/>
      <dgm:t>
        <a:bodyPr/>
        <a:lstStyle/>
        <a:p>
          <a:endParaRPr lang="en-GB"/>
        </a:p>
      </dgm:t>
    </dgm:pt>
    <dgm:pt modelId="{1D59F429-8888-4C42-9F43-2E988DDCE43F}" type="sibTrans" cxnId="{0C1F9C12-A2E5-41F1-9373-94BBA5E52003}">
      <dgm:prSet/>
      <dgm:spPr/>
      <dgm:t>
        <a:bodyPr/>
        <a:lstStyle/>
        <a:p>
          <a:endParaRPr lang="en-GB"/>
        </a:p>
      </dgm:t>
    </dgm:pt>
    <dgm:pt modelId="{07A852A8-059B-4789-A317-F5A29B2E19E5}">
      <dgm:prSet phldrT="[Text]"/>
      <dgm:spPr/>
      <dgm:t>
        <a:bodyPr/>
        <a:lstStyle/>
        <a:p>
          <a:r>
            <a:rPr lang="en-GB" dirty="0" smtClean="0"/>
            <a:t>Results from first year exams</a:t>
          </a:r>
          <a:endParaRPr lang="en-GB" dirty="0"/>
        </a:p>
      </dgm:t>
    </dgm:pt>
    <dgm:pt modelId="{D865B1F9-3296-4E17-9D62-144B29D7F88B}" type="parTrans" cxnId="{F4036B0F-896E-4C9F-B015-475EE2E1D287}">
      <dgm:prSet/>
      <dgm:spPr/>
      <dgm:t>
        <a:bodyPr/>
        <a:lstStyle/>
        <a:p>
          <a:endParaRPr lang="en-GB"/>
        </a:p>
      </dgm:t>
    </dgm:pt>
    <dgm:pt modelId="{0CFBAE9C-E23F-4E07-A3C7-2401AD5F652E}" type="sibTrans" cxnId="{F4036B0F-896E-4C9F-B015-475EE2E1D287}">
      <dgm:prSet/>
      <dgm:spPr/>
      <dgm:t>
        <a:bodyPr/>
        <a:lstStyle/>
        <a:p>
          <a:endParaRPr lang="en-GB"/>
        </a:p>
      </dgm:t>
    </dgm:pt>
    <dgm:pt modelId="{AA3970CF-42EE-403D-BA6F-0A8618A2FBE1}">
      <dgm:prSet phldrT="[Text]"/>
      <dgm:spPr/>
      <dgm:t>
        <a:bodyPr/>
        <a:lstStyle/>
        <a:p>
          <a:r>
            <a:rPr lang="en-GB" dirty="0" smtClean="0"/>
            <a:t>Performance relative to school peers</a:t>
          </a:r>
          <a:endParaRPr lang="en-GB" dirty="0"/>
        </a:p>
      </dgm:t>
    </dgm:pt>
    <dgm:pt modelId="{1AFB24FB-05C8-4CE3-A60F-10B43987610C}" type="parTrans" cxnId="{23937237-43F2-48E9-8919-05C4C64A49AB}">
      <dgm:prSet/>
      <dgm:spPr/>
      <dgm:t>
        <a:bodyPr/>
        <a:lstStyle/>
        <a:p>
          <a:endParaRPr lang="en-GB"/>
        </a:p>
      </dgm:t>
    </dgm:pt>
    <dgm:pt modelId="{48ADA635-26D6-4311-ABFD-23C87A610939}" type="sibTrans" cxnId="{23937237-43F2-48E9-8919-05C4C64A49AB}">
      <dgm:prSet/>
      <dgm:spPr/>
      <dgm:t>
        <a:bodyPr/>
        <a:lstStyle/>
        <a:p>
          <a:endParaRPr lang="en-GB"/>
        </a:p>
      </dgm:t>
    </dgm:pt>
    <dgm:pt modelId="{C7510489-C5C7-4043-B569-42AA7B6A23F3}">
      <dgm:prSet phldrT="[Text]"/>
      <dgm:spPr/>
      <dgm:t>
        <a:bodyPr/>
        <a:lstStyle/>
        <a:p>
          <a:r>
            <a:rPr lang="en-GB" dirty="0" smtClean="0"/>
            <a:t>Coursework marks</a:t>
          </a:r>
          <a:endParaRPr lang="en-GB" dirty="0"/>
        </a:p>
      </dgm:t>
    </dgm:pt>
    <dgm:pt modelId="{D89CB08C-F804-44BF-AC25-7E3A15B63EB0}" type="parTrans" cxnId="{B266599C-9E5F-46FC-909F-4692F6A4C810}">
      <dgm:prSet/>
      <dgm:spPr/>
      <dgm:t>
        <a:bodyPr/>
        <a:lstStyle/>
        <a:p>
          <a:endParaRPr lang="en-GB"/>
        </a:p>
      </dgm:t>
    </dgm:pt>
    <dgm:pt modelId="{FCCB1DF9-9403-4E3B-8251-8DC2CFF2CF0D}" type="sibTrans" cxnId="{B266599C-9E5F-46FC-909F-4692F6A4C810}">
      <dgm:prSet/>
      <dgm:spPr/>
      <dgm:t>
        <a:bodyPr/>
        <a:lstStyle/>
        <a:p>
          <a:endParaRPr lang="en-GB"/>
        </a:p>
      </dgm:t>
    </dgm:pt>
    <dgm:pt modelId="{0FF60F07-29E1-4411-90CA-0CDA383B3840}">
      <dgm:prSet phldrT="[Text]"/>
      <dgm:spPr/>
      <dgm:t>
        <a:bodyPr/>
        <a:lstStyle/>
        <a:p>
          <a:r>
            <a:rPr lang="en-GB" dirty="0" smtClean="0"/>
            <a:t>Qualitative analysis</a:t>
          </a:r>
          <a:endParaRPr lang="en-GB" dirty="0"/>
        </a:p>
      </dgm:t>
    </dgm:pt>
    <dgm:pt modelId="{4D272364-EAE7-4BCF-8B12-F7EA671F8548}" type="parTrans" cxnId="{CA8C2AC4-B1B5-4DFE-9AD6-4521FBC47016}">
      <dgm:prSet/>
      <dgm:spPr/>
      <dgm:t>
        <a:bodyPr/>
        <a:lstStyle/>
        <a:p>
          <a:endParaRPr lang="en-GB"/>
        </a:p>
      </dgm:t>
    </dgm:pt>
    <dgm:pt modelId="{5F873A69-FA4D-4F57-90D8-CF67034C7808}" type="sibTrans" cxnId="{CA8C2AC4-B1B5-4DFE-9AD6-4521FBC47016}">
      <dgm:prSet/>
      <dgm:spPr/>
      <dgm:t>
        <a:bodyPr/>
        <a:lstStyle/>
        <a:p>
          <a:endParaRPr lang="en-GB"/>
        </a:p>
      </dgm:t>
    </dgm:pt>
    <dgm:pt modelId="{C25669EC-DC9E-4004-8168-CBBCB228270B}">
      <dgm:prSet phldrT="[Text]"/>
      <dgm:spPr/>
      <dgm:t>
        <a:bodyPr/>
        <a:lstStyle/>
        <a:p>
          <a:r>
            <a:rPr lang="en-GB" dirty="0" smtClean="0"/>
            <a:t>Lecturer interviews</a:t>
          </a:r>
          <a:endParaRPr lang="en-GB" dirty="0"/>
        </a:p>
      </dgm:t>
    </dgm:pt>
    <dgm:pt modelId="{05AE434B-5FE6-41CB-A5AA-88A35F7F636E}" type="parTrans" cxnId="{F64C9ACD-59B2-475C-9213-8898796151E5}">
      <dgm:prSet/>
      <dgm:spPr/>
      <dgm:t>
        <a:bodyPr/>
        <a:lstStyle/>
        <a:p>
          <a:endParaRPr lang="en-GB"/>
        </a:p>
      </dgm:t>
    </dgm:pt>
    <dgm:pt modelId="{EA4F35B4-5D1A-42E8-B5F8-9102102B4CC2}" type="sibTrans" cxnId="{F64C9ACD-59B2-475C-9213-8898796151E5}">
      <dgm:prSet/>
      <dgm:spPr/>
      <dgm:t>
        <a:bodyPr/>
        <a:lstStyle/>
        <a:p>
          <a:endParaRPr lang="en-GB"/>
        </a:p>
      </dgm:t>
    </dgm:pt>
    <dgm:pt modelId="{B48721B0-0C84-4E66-880E-EB9A9355D249}">
      <dgm:prSet phldrT="[Text]"/>
      <dgm:spPr/>
      <dgm:t>
        <a:bodyPr/>
        <a:lstStyle/>
        <a:p>
          <a:r>
            <a:rPr lang="en-GB" dirty="0" smtClean="0"/>
            <a:t>Student focus groups</a:t>
          </a:r>
          <a:endParaRPr lang="en-GB" dirty="0"/>
        </a:p>
      </dgm:t>
    </dgm:pt>
    <dgm:pt modelId="{40ECC60A-5837-4EDB-89DB-16DAEB4AAD8F}" type="parTrans" cxnId="{B2164716-D4FD-4FC1-87C0-CAF8617466F1}">
      <dgm:prSet/>
      <dgm:spPr/>
      <dgm:t>
        <a:bodyPr/>
        <a:lstStyle/>
        <a:p>
          <a:endParaRPr lang="en-GB"/>
        </a:p>
      </dgm:t>
    </dgm:pt>
    <dgm:pt modelId="{693E820D-222F-4093-819F-61CF874E9A2B}" type="sibTrans" cxnId="{B2164716-D4FD-4FC1-87C0-CAF8617466F1}">
      <dgm:prSet/>
      <dgm:spPr/>
      <dgm:t>
        <a:bodyPr/>
        <a:lstStyle/>
        <a:p>
          <a:endParaRPr lang="en-GB"/>
        </a:p>
      </dgm:t>
    </dgm:pt>
    <dgm:pt modelId="{2BBF0D2E-EF38-4CBB-A23C-5AE06DD3B89F}">
      <dgm:prSet phldrT="[Text]"/>
      <dgm:spPr/>
      <dgm:t>
        <a:bodyPr/>
        <a:lstStyle/>
        <a:p>
          <a:r>
            <a:rPr lang="en-GB" dirty="0" smtClean="0"/>
            <a:t>Interviews with PhySoc committee</a:t>
          </a:r>
          <a:endParaRPr lang="en-GB" dirty="0"/>
        </a:p>
      </dgm:t>
    </dgm:pt>
    <dgm:pt modelId="{5D45C0C4-2F0F-4EB8-963C-5051068F3F55}" type="parTrans" cxnId="{2731CBF9-2088-48DF-88A2-5CC39C508121}">
      <dgm:prSet/>
      <dgm:spPr/>
      <dgm:t>
        <a:bodyPr/>
        <a:lstStyle/>
        <a:p>
          <a:endParaRPr lang="en-GB"/>
        </a:p>
      </dgm:t>
    </dgm:pt>
    <dgm:pt modelId="{4BF3280D-B0E6-4600-AAD8-95D455E27639}" type="sibTrans" cxnId="{2731CBF9-2088-48DF-88A2-5CC39C508121}">
      <dgm:prSet/>
      <dgm:spPr/>
      <dgm:t>
        <a:bodyPr/>
        <a:lstStyle/>
        <a:p>
          <a:endParaRPr lang="en-GB"/>
        </a:p>
      </dgm:t>
    </dgm:pt>
    <dgm:pt modelId="{4D380A65-F254-4FB5-8110-5172F5791D54}" type="pres">
      <dgm:prSet presAssocID="{C517E026-C927-4D50-89B5-3DA8DFD6C842}" presName="Name0" presStyleCnt="0">
        <dgm:presLayoutVars>
          <dgm:dir/>
          <dgm:animLvl val="lvl"/>
          <dgm:resizeHandles/>
        </dgm:presLayoutVars>
      </dgm:prSet>
      <dgm:spPr/>
      <dgm:t>
        <a:bodyPr/>
        <a:lstStyle/>
        <a:p>
          <a:endParaRPr lang="en-GB"/>
        </a:p>
      </dgm:t>
    </dgm:pt>
    <dgm:pt modelId="{E898F846-3E38-46DD-9619-85FBC82CD9A4}" type="pres">
      <dgm:prSet presAssocID="{924452A2-9FF5-43DE-A96E-102E5B87A6D5}" presName="linNode" presStyleCnt="0"/>
      <dgm:spPr/>
    </dgm:pt>
    <dgm:pt modelId="{DBF7F613-248F-49A7-95E2-F65CB332402D}" type="pres">
      <dgm:prSet presAssocID="{924452A2-9FF5-43DE-A96E-102E5B87A6D5}" presName="parentShp" presStyleLbl="node1" presStyleIdx="0" presStyleCnt="2">
        <dgm:presLayoutVars>
          <dgm:bulletEnabled val="1"/>
        </dgm:presLayoutVars>
      </dgm:prSet>
      <dgm:spPr/>
      <dgm:t>
        <a:bodyPr/>
        <a:lstStyle/>
        <a:p>
          <a:endParaRPr lang="en-GB"/>
        </a:p>
      </dgm:t>
    </dgm:pt>
    <dgm:pt modelId="{E76A8041-FBB1-425C-B3F7-CD83C3CF7870}" type="pres">
      <dgm:prSet presAssocID="{924452A2-9FF5-43DE-A96E-102E5B87A6D5}" presName="childShp" presStyleLbl="bgAccFollowNode1" presStyleIdx="0" presStyleCnt="2">
        <dgm:presLayoutVars>
          <dgm:bulletEnabled val="1"/>
        </dgm:presLayoutVars>
      </dgm:prSet>
      <dgm:spPr/>
      <dgm:t>
        <a:bodyPr/>
        <a:lstStyle/>
        <a:p>
          <a:endParaRPr lang="en-GB"/>
        </a:p>
      </dgm:t>
    </dgm:pt>
    <dgm:pt modelId="{0BE0DA32-4481-4D82-9C8F-5D4654DFE100}" type="pres">
      <dgm:prSet presAssocID="{40B825B1-B156-44E7-B723-5CE6D53BC9D3}" presName="spacing" presStyleCnt="0"/>
      <dgm:spPr/>
    </dgm:pt>
    <dgm:pt modelId="{471ED048-889B-470B-9F49-AAEB18CBDBCD}" type="pres">
      <dgm:prSet presAssocID="{0FF60F07-29E1-4411-90CA-0CDA383B3840}" presName="linNode" presStyleCnt="0"/>
      <dgm:spPr/>
    </dgm:pt>
    <dgm:pt modelId="{A33FED21-BD79-4751-8094-F532AA402556}" type="pres">
      <dgm:prSet presAssocID="{0FF60F07-29E1-4411-90CA-0CDA383B3840}" presName="parentShp" presStyleLbl="node1" presStyleIdx="1" presStyleCnt="2">
        <dgm:presLayoutVars>
          <dgm:bulletEnabled val="1"/>
        </dgm:presLayoutVars>
      </dgm:prSet>
      <dgm:spPr/>
      <dgm:t>
        <a:bodyPr/>
        <a:lstStyle/>
        <a:p>
          <a:endParaRPr lang="en-GB"/>
        </a:p>
      </dgm:t>
    </dgm:pt>
    <dgm:pt modelId="{8A5BA718-E486-41AA-A20A-94A3106E5933}" type="pres">
      <dgm:prSet presAssocID="{0FF60F07-29E1-4411-90CA-0CDA383B3840}" presName="childShp" presStyleLbl="bgAccFollowNode1" presStyleIdx="1" presStyleCnt="2">
        <dgm:presLayoutVars>
          <dgm:bulletEnabled val="1"/>
        </dgm:presLayoutVars>
      </dgm:prSet>
      <dgm:spPr/>
      <dgm:t>
        <a:bodyPr/>
        <a:lstStyle/>
        <a:p>
          <a:endParaRPr lang="en-GB"/>
        </a:p>
      </dgm:t>
    </dgm:pt>
  </dgm:ptLst>
  <dgm:cxnLst>
    <dgm:cxn modelId="{A30C1432-D0DB-4D93-B8AE-C6AB8114E307}" type="presOf" srcId="{C517E026-C927-4D50-89B5-3DA8DFD6C842}" destId="{4D380A65-F254-4FB5-8110-5172F5791D54}" srcOrd="0" destOrd="0" presId="urn:microsoft.com/office/officeart/2005/8/layout/vList6"/>
    <dgm:cxn modelId="{192531ED-F7F1-4C70-AF7D-18E1146DB704}" type="presOf" srcId="{C25669EC-DC9E-4004-8168-CBBCB228270B}" destId="{8A5BA718-E486-41AA-A20A-94A3106E5933}" srcOrd="0" destOrd="0" presId="urn:microsoft.com/office/officeart/2005/8/layout/vList6"/>
    <dgm:cxn modelId="{CA8C2AC4-B1B5-4DFE-9AD6-4521FBC47016}" srcId="{C517E026-C927-4D50-89B5-3DA8DFD6C842}" destId="{0FF60F07-29E1-4411-90CA-0CDA383B3840}" srcOrd="1" destOrd="0" parTransId="{4D272364-EAE7-4BCF-8B12-F7EA671F8548}" sibTransId="{5F873A69-FA4D-4F57-90D8-CF67034C7808}"/>
    <dgm:cxn modelId="{23937237-43F2-48E9-8919-05C4C64A49AB}" srcId="{924452A2-9FF5-43DE-A96E-102E5B87A6D5}" destId="{AA3970CF-42EE-403D-BA6F-0A8618A2FBE1}" srcOrd="1" destOrd="0" parTransId="{1AFB24FB-05C8-4CE3-A60F-10B43987610C}" sibTransId="{48ADA635-26D6-4311-ABFD-23C87A610939}"/>
    <dgm:cxn modelId="{B2164716-D4FD-4FC1-87C0-CAF8617466F1}" srcId="{0FF60F07-29E1-4411-90CA-0CDA383B3840}" destId="{B48721B0-0C84-4E66-880E-EB9A9355D249}" srcOrd="1" destOrd="0" parTransId="{40ECC60A-5837-4EDB-89DB-16DAEB4AAD8F}" sibTransId="{693E820D-222F-4093-819F-61CF874E9A2B}"/>
    <dgm:cxn modelId="{994B95C6-A876-40C4-B77D-E4EF7C247D9A}" type="presOf" srcId="{EE133550-A35F-49CC-8161-8EA458D75137}" destId="{E76A8041-FBB1-425C-B3F7-CD83C3CF7870}" srcOrd="0" destOrd="4" presId="urn:microsoft.com/office/officeart/2005/8/layout/vList6"/>
    <dgm:cxn modelId="{F4036B0F-896E-4C9F-B015-475EE2E1D287}" srcId="{924452A2-9FF5-43DE-A96E-102E5B87A6D5}" destId="{07A852A8-059B-4789-A317-F5A29B2E19E5}" srcOrd="5" destOrd="0" parTransId="{D865B1F9-3296-4E17-9D62-144B29D7F88B}" sibTransId="{0CFBAE9C-E23F-4E07-A3C7-2401AD5F652E}"/>
    <dgm:cxn modelId="{A3C5D2D9-9759-4EB7-9EA1-88CDC599F4AC}" type="presOf" srcId="{AA3970CF-42EE-403D-BA6F-0A8618A2FBE1}" destId="{E76A8041-FBB1-425C-B3F7-CD83C3CF7870}" srcOrd="0" destOrd="1" presId="urn:microsoft.com/office/officeart/2005/8/layout/vList6"/>
    <dgm:cxn modelId="{BCA2D68B-B888-4064-AF78-B603605E4C56}" type="presOf" srcId="{82C78C7C-FD75-4CEE-BA93-9CCBF9077801}" destId="{E76A8041-FBB1-425C-B3F7-CD83C3CF7870}" srcOrd="0" destOrd="2" presId="urn:microsoft.com/office/officeart/2005/8/layout/vList6"/>
    <dgm:cxn modelId="{FA05A356-0AAC-43C4-879C-A0EE02C278C3}" type="presOf" srcId="{B48721B0-0C84-4E66-880E-EB9A9355D249}" destId="{8A5BA718-E486-41AA-A20A-94A3106E5933}" srcOrd="0" destOrd="1" presId="urn:microsoft.com/office/officeart/2005/8/layout/vList6"/>
    <dgm:cxn modelId="{DAB8880A-8921-4B2C-B9CA-39D56FCD95FF}" srcId="{924452A2-9FF5-43DE-A96E-102E5B87A6D5}" destId="{82C78C7C-FD75-4CEE-BA93-9CCBF9077801}" srcOrd="2" destOrd="0" parTransId="{A65B5EF3-4CC4-4E37-87D3-14522FA17152}" sibTransId="{09EA5D6D-0294-4C19-ADBC-C8116C78A774}"/>
    <dgm:cxn modelId="{D08C28AF-E223-4BF8-A613-B0B4CF15596F}" type="presOf" srcId="{0FF60F07-29E1-4411-90CA-0CDA383B3840}" destId="{A33FED21-BD79-4751-8094-F532AA402556}" srcOrd="0" destOrd="0" presId="urn:microsoft.com/office/officeart/2005/8/layout/vList6"/>
    <dgm:cxn modelId="{E64179AA-7D60-4D2B-B089-139FC29CD9AB}" type="presOf" srcId="{2BBF0D2E-EF38-4CBB-A23C-5AE06DD3B89F}" destId="{8A5BA718-E486-41AA-A20A-94A3106E5933}" srcOrd="0" destOrd="2" presId="urn:microsoft.com/office/officeart/2005/8/layout/vList6"/>
    <dgm:cxn modelId="{395CCB87-1DED-474B-824C-069D671A2E58}" srcId="{924452A2-9FF5-43DE-A96E-102E5B87A6D5}" destId="{DF324633-45B3-46D2-BA3B-E8550561EAEE}" srcOrd="3" destOrd="0" parTransId="{7BEBF5B2-9DDB-4112-8DBB-C335FDB1EC74}" sibTransId="{46AF1A71-0099-4FE0-94D7-0040A496E393}"/>
    <dgm:cxn modelId="{2731CBF9-2088-48DF-88A2-5CC39C508121}" srcId="{0FF60F07-29E1-4411-90CA-0CDA383B3840}" destId="{2BBF0D2E-EF38-4CBB-A23C-5AE06DD3B89F}" srcOrd="2" destOrd="0" parTransId="{5D45C0C4-2F0F-4EB8-963C-5051068F3F55}" sibTransId="{4BF3280D-B0E6-4600-AAD8-95D455E27639}"/>
    <dgm:cxn modelId="{FB67D0C0-DCDB-4F2B-9BFD-F2BA8F8D47F9}" srcId="{C517E026-C927-4D50-89B5-3DA8DFD6C842}" destId="{924452A2-9FF5-43DE-A96E-102E5B87A6D5}" srcOrd="0" destOrd="0" parTransId="{18557653-DF60-4132-A691-DB15B048F3BA}" sibTransId="{40B825B1-B156-44E7-B723-5CE6D53BC9D3}"/>
    <dgm:cxn modelId="{C215042C-CEBD-4590-824F-8553FC797F9B}" type="presOf" srcId="{C9FB9B11-7698-4D7C-AEB0-D3D5B7588B86}" destId="{E76A8041-FBB1-425C-B3F7-CD83C3CF7870}" srcOrd="0" destOrd="0" presId="urn:microsoft.com/office/officeart/2005/8/layout/vList6"/>
    <dgm:cxn modelId="{61FEB61D-5066-4AB1-B416-A7E5D3A7FAAA}" type="presOf" srcId="{C7510489-C5C7-4043-B569-42AA7B6A23F3}" destId="{E76A8041-FBB1-425C-B3F7-CD83C3CF7870}" srcOrd="0" destOrd="6" presId="urn:microsoft.com/office/officeart/2005/8/layout/vList6"/>
    <dgm:cxn modelId="{825C436E-BE57-41AC-B699-493A204A0E49}" type="presOf" srcId="{DF324633-45B3-46D2-BA3B-E8550561EAEE}" destId="{E76A8041-FBB1-425C-B3F7-CD83C3CF7870}" srcOrd="0" destOrd="3" presId="urn:microsoft.com/office/officeart/2005/8/layout/vList6"/>
    <dgm:cxn modelId="{47D87B47-0FB6-4699-A126-10BF744EA820}" type="presOf" srcId="{924452A2-9FF5-43DE-A96E-102E5B87A6D5}" destId="{DBF7F613-248F-49A7-95E2-F65CB332402D}" srcOrd="0" destOrd="0" presId="urn:microsoft.com/office/officeart/2005/8/layout/vList6"/>
    <dgm:cxn modelId="{0C1F9C12-A2E5-41F1-9373-94BBA5E52003}" srcId="{924452A2-9FF5-43DE-A96E-102E5B87A6D5}" destId="{EE133550-A35F-49CC-8161-8EA458D75137}" srcOrd="4" destOrd="0" parTransId="{F4CF070F-2618-4C8C-8566-822798A216A6}" sibTransId="{1D59F429-8888-4C42-9F43-2E988DDCE43F}"/>
    <dgm:cxn modelId="{67CC078F-DE31-42C3-82C1-31B4CAA100A9}" srcId="{924452A2-9FF5-43DE-A96E-102E5B87A6D5}" destId="{C9FB9B11-7698-4D7C-AEB0-D3D5B7588B86}" srcOrd="0" destOrd="0" parTransId="{5CB75F68-92DE-49BE-9468-D2E1E7252799}" sibTransId="{F5380F1F-2810-4570-820B-09C0F6BED2BB}"/>
    <dgm:cxn modelId="{B266599C-9E5F-46FC-909F-4692F6A4C810}" srcId="{924452A2-9FF5-43DE-A96E-102E5B87A6D5}" destId="{C7510489-C5C7-4043-B569-42AA7B6A23F3}" srcOrd="6" destOrd="0" parTransId="{D89CB08C-F804-44BF-AC25-7E3A15B63EB0}" sibTransId="{FCCB1DF9-9403-4E3B-8251-8DC2CFF2CF0D}"/>
    <dgm:cxn modelId="{F64C9ACD-59B2-475C-9213-8898796151E5}" srcId="{0FF60F07-29E1-4411-90CA-0CDA383B3840}" destId="{C25669EC-DC9E-4004-8168-CBBCB228270B}" srcOrd="0" destOrd="0" parTransId="{05AE434B-5FE6-41CB-A5AA-88A35F7F636E}" sibTransId="{EA4F35B4-5D1A-42E8-B5F8-9102102B4CC2}"/>
    <dgm:cxn modelId="{FB1E738B-9BB0-46ED-99C7-FAD614EA2ED7}" type="presOf" srcId="{07A852A8-059B-4789-A317-F5A29B2E19E5}" destId="{E76A8041-FBB1-425C-B3F7-CD83C3CF7870}" srcOrd="0" destOrd="5" presId="urn:microsoft.com/office/officeart/2005/8/layout/vList6"/>
    <dgm:cxn modelId="{067D3865-C3DA-44B8-A08D-00750AEC2B78}" type="presParOf" srcId="{4D380A65-F254-4FB5-8110-5172F5791D54}" destId="{E898F846-3E38-46DD-9619-85FBC82CD9A4}" srcOrd="0" destOrd="0" presId="urn:microsoft.com/office/officeart/2005/8/layout/vList6"/>
    <dgm:cxn modelId="{02DA14A3-4481-4325-8A41-E04387EFDF53}" type="presParOf" srcId="{E898F846-3E38-46DD-9619-85FBC82CD9A4}" destId="{DBF7F613-248F-49A7-95E2-F65CB332402D}" srcOrd="0" destOrd="0" presId="urn:microsoft.com/office/officeart/2005/8/layout/vList6"/>
    <dgm:cxn modelId="{4E701533-A010-405F-AF97-ABD000A5186C}" type="presParOf" srcId="{E898F846-3E38-46DD-9619-85FBC82CD9A4}" destId="{E76A8041-FBB1-425C-B3F7-CD83C3CF7870}" srcOrd="1" destOrd="0" presId="urn:microsoft.com/office/officeart/2005/8/layout/vList6"/>
    <dgm:cxn modelId="{743441E4-18F1-4113-95DA-C7127710BE35}" type="presParOf" srcId="{4D380A65-F254-4FB5-8110-5172F5791D54}" destId="{0BE0DA32-4481-4D82-9C8F-5D4654DFE100}" srcOrd="1" destOrd="0" presId="urn:microsoft.com/office/officeart/2005/8/layout/vList6"/>
    <dgm:cxn modelId="{75E96750-F6E5-4F1D-956B-5E4B0B2D4E51}" type="presParOf" srcId="{4D380A65-F254-4FB5-8110-5172F5791D54}" destId="{471ED048-889B-470B-9F49-AAEB18CBDBCD}" srcOrd="2" destOrd="0" presId="urn:microsoft.com/office/officeart/2005/8/layout/vList6"/>
    <dgm:cxn modelId="{2ADA592D-2387-4DC9-85A1-0EB44FFCD526}" type="presParOf" srcId="{471ED048-889B-470B-9F49-AAEB18CBDBCD}" destId="{A33FED21-BD79-4751-8094-F532AA402556}" srcOrd="0" destOrd="0" presId="urn:microsoft.com/office/officeart/2005/8/layout/vList6"/>
    <dgm:cxn modelId="{BC17596D-08A7-4369-A7C9-11A53604D73B}" type="presParOf" srcId="{471ED048-889B-470B-9F49-AAEB18CBDBCD}" destId="{8A5BA718-E486-41AA-A20A-94A3106E5933}"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101BE3-A865-45B0-B5DE-0EF4BD6C7DAA}"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GB"/>
        </a:p>
      </dgm:t>
    </dgm:pt>
    <dgm:pt modelId="{BA6CBEAD-397E-441F-A883-200881FF768D}">
      <dgm:prSet phldrT="[Text]"/>
      <dgm:spPr/>
      <dgm:t>
        <a:bodyPr/>
        <a:lstStyle/>
        <a:p>
          <a:r>
            <a:rPr lang="en-GB" dirty="0" smtClean="0"/>
            <a:t>Physics staff</a:t>
          </a:r>
          <a:endParaRPr lang="en-GB" dirty="0"/>
        </a:p>
      </dgm:t>
    </dgm:pt>
    <dgm:pt modelId="{41B8228F-6D37-4844-9614-4FB4E6A2A49A}" type="parTrans" cxnId="{432D130B-7A13-4E33-8EB3-7ABBE097F386}">
      <dgm:prSet/>
      <dgm:spPr/>
      <dgm:t>
        <a:bodyPr/>
        <a:lstStyle/>
        <a:p>
          <a:endParaRPr lang="en-GB"/>
        </a:p>
      </dgm:t>
    </dgm:pt>
    <dgm:pt modelId="{A6F43B97-2015-4B9E-89C2-9FB29F73BE8D}" type="sibTrans" cxnId="{432D130B-7A13-4E33-8EB3-7ABBE097F386}">
      <dgm:prSet/>
      <dgm:spPr/>
      <dgm:t>
        <a:bodyPr/>
        <a:lstStyle/>
        <a:p>
          <a:endParaRPr lang="en-GB"/>
        </a:p>
      </dgm:t>
    </dgm:pt>
    <dgm:pt modelId="{5B760F8B-3BF0-455B-A3CC-704978B27318}">
      <dgm:prSet phldrT="[Text]"/>
      <dgm:spPr/>
      <dgm:t>
        <a:bodyPr/>
        <a:lstStyle/>
        <a:p>
          <a:r>
            <a:rPr lang="en-GB" dirty="0" smtClean="0"/>
            <a:t>Core lecturers</a:t>
          </a:r>
          <a:endParaRPr lang="en-GB" dirty="0"/>
        </a:p>
      </dgm:t>
    </dgm:pt>
    <dgm:pt modelId="{98C3C395-6144-466B-A3DF-C2FEA78A6CED}" type="parTrans" cxnId="{00369F74-4B42-4CCD-93DC-F3E63FF60E67}">
      <dgm:prSet/>
      <dgm:spPr/>
      <dgm:t>
        <a:bodyPr/>
        <a:lstStyle/>
        <a:p>
          <a:endParaRPr lang="en-GB"/>
        </a:p>
      </dgm:t>
    </dgm:pt>
    <dgm:pt modelId="{86957096-401D-4875-9A94-62163CDC75F8}" type="sibTrans" cxnId="{00369F74-4B42-4CCD-93DC-F3E63FF60E67}">
      <dgm:prSet/>
      <dgm:spPr/>
      <dgm:t>
        <a:bodyPr/>
        <a:lstStyle/>
        <a:p>
          <a:endParaRPr lang="en-GB"/>
        </a:p>
      </dgm:t>
    </dgm:pt>
    <dgm:pt modelId="{B2D79038-9356-4B4E-9979-D0A202038CDC}">
      <dgm:prSet phldrT="[Text]"/>
      <dgm:spPr/>
      <dgm:t>
        <a:bodyPr/>
        <a:lstStyle/>
        <a:p>
          <a:r>
            <a:rPr lang="en-GB" dirty="0" smtClean="0"/>
            <a:t>Director of Studies</a:t>
          </a:r>
          <a:endParaRPr lang="en-GB" dirty="0"/>
        </a:p>
      </dgm:t>
    </dgm:pt>
    <dgm:pt modelId="{925DF5DF-E97B-4C5D-9195-003A9C6DA04D}" type="parTrans" cxnId="{59AFA799-3FB3-42F0-BB1E-CA4A05D26255}">
      <dgm:prSet/>
      <dgm:spPr/>
      <dgm:t>
        <a:bodyPr/>
        <a:lstStyle/>
        <a:p>
          <a:endParaRPr lang="en-GB"/>
        </a:p>
      </dgm:t>
    </dgm:pt>
    <dgm:pt modelId="{282D1BB1-09F3-4E19-BA45-9CE79C8E8E26}" type="sibTrans" cxnId="{59AFA799-3FB3-42F0-BB1E-CA4A05D26255}">
      <dgm:prSet/>
      <dgm:spPr/>
      <dgm:t>
        <a:bodyPr/>
        <a:lstStyle/>
        <a:p>
          <a:endParaRPr lang="en-GB"/>
        </a:p>
      </dgm:t>
    </dgm:pt>
    <dgm:pt modelId="{32FE76F6-4CCE-40CC-B812-74ADE178E81B}">
      <dgm:prSet phldrT="[Text]"/>
      <dgm:spPr/>
      <dgm:t>
        <a:bodyPr/>
        <a:lstStyle/>
        <a:p>
          <a:r>
            <a:rPr lang="en-GB" dirty="0" smtClean="0"/>
            <a:t>PhySoc committee</a:t>
          </a:r>
          <a:endParaRPr lang="en-GB" dirty="0"/>
        </a:p>
      </dgm:t>
    </dgm:pt>
    <dgm:pt modelId="{6FDC91A5-0AD0-446A-97FB-B8412799B1FC}" type="parTrans" cxnId="{0BC9E850-AF40-41D8-9B81-CF07E5141DC1}">
      <dgm:prSet/>
      <dgm:spPr/>
      <dgm:t>
        <a:bodyPr/>
        <a:lstStyle/>
        <a:p>
          <a:endParaRPr lang="en-GB"/>
        </a:p>
      </dgm:t>
    </dgm:pt>
    <dgm:pt modelId="{E900E29B-D71D-4E5E-BFB2-7DB8841886F8}" type="sibTrans" cxnId="{0BC9E850-AF40-41D8-9B81-CF07E5141DC1}">
      <dgm:prSet/>
      <dgm:spPr/>
      <dgm:t>
        <a:bodyPr/>
        <a:lstStyle/>
        <a:p>
          <a:endParaRPr lang="en-GB"/>
        </a:p>
      </dgm:t>
    </dgm:pt>
    <dgm:pt modelId="{DD2E7881-6830-4800-83D0-0359E81AC421}">
      <dgm:prSet phldrT="[Text]"/>
      <dgm:spPr/>
      <dgm:t>
        <a:bodyPr/>
        <a:lstStyle/>
        <a:p>
          <a:r>
            <a:rPr lang="en-GB" dirty="0" smtClean="0"/>
            <a:t>President, Secretary etc.</a:t>
          </a:r>
          <a:endParaRPr lang="en-GB" dirty="0"/>
        </a:p>
      </dgm:t>
    </dgm:pt>
    <dgm:pt modelId="{DF531313-B05C-4B3B-96A4-A38465DB8DC5}" type="parTrans" cxnId="{6FCA9B4D-2DF0-45B8-B7FC-7B2E23058B32}">
      <dgm:prSet/>
      <dgm:spPr/>
      <dgm:t>
        <a:bodyPr/>
        <a:lstStyle/>
        <a:p>
          <a:endParaRPr lang="en-GB"/>
        </a:p>
      </dgm:t>
    </dgm:pt>
    <dgm:pt modelId="{4112CC87-345F-414F-82D7-9E88D0578AB4}" type="sibTrans" cxnId="{6FCA9B4D-2DF0-45B8-B7FC-7B2E23058B32}">
      <dgm:prSet/>
      <dgm:spPr/>
      <dgm:t>
        <a:bodyPr/>
        <a:lstStyle/>
        <a:p>
          <a:endParaRPr lang="en-GB"/>
        </a:p>
      </dgm:t>
    </dgm:pt>
    <dgm:pt modelId="{50DCE7F7-9489-45EB-B3E1-AD86F3802379}">
      <dgm:prSet phldrT="[Text]"/>
      <dgm:spPr/>
      <dgm:t>
        <a:bodyPr/>
        <a:lstStyle/>
        <a:p>
          <a:r>
            <a:rPr lang="en-GB" dirty="0" smtClean="0"/>
            <a:t>Mentoring Rep</a:t>
          </a:r>
          <a:endParaRPr lang="en-GB" dirty="0"/>
        </a:p>
      </dgm:t>
    </dgm:pt>
    <dgm:pt modelId="{9FBC6B8F-B30C-4AF5-8DA0-CF40B551076C}" type="parTrans" cxnId="{08EE2704-E41A-4159-999F-468368D251BE}">
      <dgm:prSet/>
      <dgm:spPr/>
      <dgm:t>
        <a:bodyPr/>
        <a:lstStyle/>
        <a:p>
          <a:endParaRPr lang="en-GB"/>
        </a:p>
      </dgm:t>
    </dgm:pt>
    <dgm:pt modelId="{DFE72760-F3F3-49D8-93EC-820EB1189536}" type="sibTrans" cxnId="{08EE2704-E41A-4159-999F-468368D251BE}">
      <dgm:prSet/>
      <dgm:spPr/>
      <dgm:t>
        <a:bodyPr/>
        <a:lstStyle/>
        <a:p>
          <a:endParaRPr lang="en-GB"/>
        </a:p>
      </dgm:t>
    </dgm:pt>
    <dgm:pt modelId="{DDF982AB-DEF8-4707-AED9-97C51DA0D20A}">
      <dgm:prSet phldrT="[Text]"/>
      <dgm:spPr/>
      <dgm:t>
        <a:bodyPr/>
        <a:lstStyle/>
        <a:p>
          <a:r>
            <a:rPr lang="en-GB" dirty="0" smtClean="0"/>
            <a:t>Students</a:t>
          </a:r>
          <a:endParaRPr lang="en-GB" dirty="0"/>
        </a:p>
      </dgm:t>
    </dgm:pt>
    <dgm:pt modelId="{B17C7772-FB7B-4BA3-A051-AA32AC27BE4B}" type="parTrans" cxnId="{56838C1B-938C-484A-8381-315970D6D85D}">
      <dgm:prSet/>
      <dgm:spPr/>
      <dgm:t>
        <a:bodyPr/>
        <a:lstStyle/>
        <a:p>
          <a:endParaRPr lang="en-GB"/>
        </a:p>
      </dgm:t>
    </dgm:pt>
    <dgm:pt modelId="{1807F432-AAFA-4A22-9894-EC2EBB04704E}" type="sibTrans" cxnId="{56838C1B-938C-484A-8381-315970D6D85D}">
      <dgm:prSet/>
      <dgm:spPr/>
      <dgm:t>
        <a:bodyPr/>
        <a:lstStyle/>
        <a:p>
          <a:endParaRPr lang="en-GB"/>
        </a:p>
      </dgm:t>
    </dgm:pt>
    <dgm:pt modelId="{F4D41D04-1DAF-465B-85F3-6E7B858BD1FF}">
      <dgm:prSet phldrT="[Text]"/>
      <dgm:spPr/>
      <dgm:t>
        <a:bodyPr/>
        <a:lstStyle/>
        <a:p>
          <a:r>
            <a:rPr lang="en-GB" dirty="0" smtClean="0"/>
            <a:t>Underperforming</a:t>
          </a:r>
          <a:endParaRPr lang="en-GB" dirty="0"/>
        </a:p>
      </dgm:t>
    </dgm:pt>
    <dgm:pt modelId="{C5C7E63E-49B5-4EE9-822C-2A95F2C98BB8}" type="parTrans" cxnId="{EA5C8167-2B49-4A82-BD8B-49974D2E707B}">
      <dgm:prSet/>
      <dgm:spPr/>
      <dgm:t>
        <a:bodyPr/>
        <a:lstStyle/>
        <a:p>
          <a:endParaRPr lang="en-GB"/>
        </a:p>
      </dgm:t>
    </dgm:pt>
    <dgm:pt modelId="{E9B2C911-CF3B-4225-AEFA-DD4D5DBF6CD6}" type="sibTrans" cxnId="{EA5C8167-2B49-4A82-BD8B-49974D2E707B}">
      <dgm:prSet/>
      <dgm:spPr/>
      <dgm:t>
        <a:bodyPr/>
        <a:lstStyle/>
        <a:p>
          <a:endParaRPr lang="en-GB"/>
        </a:p>
      </dgm:t>
    </dgm:pt>
    <dgm:pt modelId="{7FE6630B-CA7C-4EE5-B4BD-4E566C767418}">
      <dgm:prSet phldrT="[Text]"/>
      <dgm:spPr/>
      <dgm:t>
        <a:bodyPr/>
        <a:lstStyle/>
        <a:p>
          <a:r>
            <a:rPr lang="en-GB" dirty="0" smtClean="0"/>
            <a:t>Typically performing</a:t>
          </a:r>
          <a:endParaRPr lang="en-GB" dirty="0"/>
        </a:p>
      </dgm:t>
    </dgm:pt>
    <dgm:pt modelId="{55ED40D0-82B2-4D9A-80FD-E71B9A116003}" type="parTrans" cxnId="{00379E27-173C-41D4-9B7F-5004B0035B89}">
      <dgm:prSet/>
      <dgm:spPr/>
      <dgm:t>
        <a:bodyPr/>
        <a:lstStyle/>
        <a:p>
          <a:endParaRPr lang="en-GB"/>
        </a:p>
      </dgm:t>
    </dgm:pt>
    <dgm:pt modelId="{F5BD6C5C-7345-435E-A552-E1C99F45BB8B}" type="sibTrans" cxnId="{00379E27-173C-41D4-9B7F-5004B0035B89}">
      <dgm:prSet/>
      <dgm:spPr/>
      <dgm:t>
        <a:bodyPr/>
        <a:lstStyle/>
        <a:p>
          <a:endParaRPr lang="en-GB"/>
        </a:p>
      </dgm:t>
    </dgm:pt>
    <dgm:pt modelId="{0E24E75D-F040-4B65-996E-5C9F2F2B7DC2}">
      <dgm:prSet phldrT="[Text]"/>
      <dgm:spPr/>
      <dgm:t>
        <a:bodyPr/>
        <a:lstStyle/>
        <a:p>
          <a:r>
            <a:rPr lang="en-GB" dirty="0" smtClean="0"/>
            <a:t>First year coordinator</a:t>
          </a:r>
          <a:endParaRPr lang="en-GB" dirty="0"/>
        </a:p>
      </dgm:t>
    </dgm:pt>
    <dgm:pt modelId="{9E725B7F-6F0B-48D3-9A37-9A201E08D1BE}" type="parTrans" cxnId="{EC0FF971-775B-4B48-8096-D7B9F6015135}">
      <dgm:prSet/>
      <dgm:spPr/>
      <dgm:t>
        <a:bodyPr/>
        <a:lstStyle/>
        <a:p>
          <a:endParaRPr lang="en-GB"/>
        </a:p>
      </dgm:t>
    </dgm:pt>
    <dgm:pt modelId="{F2145086-8514-45EA-8F9E-EFE9A84075BE}" type="sibTrans" cxnId="{EC0FF971-775B-4B48-8096-D7B9F6015135}">
      <dgm:prSet/>
      <dgm:spPr/>
      <dgm:t>
        <a:bodyPr/>
        <a:lstStyle/>
        <a:p>
          <a:endParaRPr lang="en-GB"/>
        </a:p>
      </dgm:t>
    </dgm:pt>
    <dgm:pt modelId="{71058743-A8B4-47BA-BBCA-253111E56C5B}" type="pres">
      <dgm:prSet presAssocID="{34101BE3-A865-45B0-B5DE-0EF4BD6C7DAA}" presName="diagram" presStyleCnt="0">
        <dgm:presLayoutVars>
          <dgm:chPref val="1"/>
          <dgm:dir/>
          <dgm:animOne val="branch"/>
          <dgm:animLvl val="lvl"/>
          <dgm:resizeHandles/>
        </dgm:presLayoutVars>
      </dgm:prSet>
      <dgm:spPr/>
      <dgm:t>
        <a:bodyPr/>
        <a:lstStyle/>
        <a:p>
          <a:endParaRPr lang="en-GB"/>
        </a:p>
      </dgm:t>
    </dgm:pt>
    <dgm:pt modelId="{C029664A-85D9-4845-91C1-9D7435B12604}" type="pres">
      <dgm:prSet presAssocID="{BA6CBEAD-397E-441F-A883-200881FF768D}" presName="root" presStyleCnt="0"/>
      <dgm:spPr/>
    </dgm:pt>
    <dgm:pt modelId="{F5DDEE8C-0220-4E4A-BDD9-0DF95B55DC80}" type="pres">
      <dgm:prSet presAssocID="{BA6CBEAD-397E-441F-A883-200881FF768D}" presName="rootComposite" presStyleCnt="0"/>
      <dgm:spPr/>
    </dgm:pt>
    <dgm:pt modelId="{D0192E6C-FA60-461D-953F-BB7115A0A984}" type="pres">
      <dgm:prSet presAssocID="{BA6CBEAD-397E-441F-A883-200881FF768D}" presName="rootText" presStyleLbl="node1" presStyleIdx="0" presStyleCnt="3"/>
      <dgm:spPr/>
      <dgm:t>
        <a:bodyPr/>
        <a:lstStyle/>
        <a:p>
          <a:endParaRPr lang="en-GB"/>
        </a:p>
      </dgm:t>
    </dgm:pt>
    <dgm:pt modelId="{44C3765A-2203-4082-8818-57C3F9A4A771}" type="pres">
      <dgm:prSet presAssocID="{BA6CBEAD-397E-441F-A883-200881FF768D}" presName="rootConnector" presStyleLbl="node1" presStyleIdx="0" presStyleCnt="3"/>
      <dgm:spPr/>
      <dgm:t>
        <a:bodyPr/>
        <a:lstStyle/>
        <a:p>
          <a:endParaRPr lang="en-GB"/>
        </a:p>
      </dgm:t>
    </dgm:pt>
    <dgm:pt modelId="{F32C82AC-B2C5-460D-BCEE-48E63337A1D9}" type="pres">
      <dgm:prSet presAssocID="{BA6CBEAD-397E-441F-A883-200881FF768D}" presName="childShape" presStyleCnt="0"/>
      <dgm:spPr/>
    </dgm:pt>
    <dgm:pt modelId="{4E03C0F0-C07B-451F-93C1-3F65F1491589}" type="pres">
      <dgm:prSet presAssocID="{98C3C395-6144-466B-A3DF-C2FEA78A6CED}" presName="Name13" presStyleLbl="parChTrans1D2" presStyleIdx="0" presStyleCnt="7"/>
      <dgm:spPr/>
      <dgm:t>
        <a:bodyPr/>
        <a:lstStyle/>
        <a:p>
          <a:endParaRPr lang="en-GB"/>
        </a:p>
      </dgm:t>
    </dgm:pt>
    <dgm:pt modelId="{688C3385-7701-4613-A0F5-C9F8905F586F}" type="pres">
      <dgm:prSet presAssocID="{5B760F8B-3BF0-455B-A3CC-704978B27318}" presName="childText" presStyleLbl="bgAcc1" presStyleIdx="0" presStyleCnt="7">
        <dgm:presLayoutVars>
          <dgm:bulletEnabled val="1"/>
        </dgm:presLayoutVars>
      </dgm:prSet>
      <dgm:spPr/>
      <dgm:t>
        <a:bodyPr/>
        <a:lstStyle/>
        <a:p>
          <a:endParaRPr lang="en-GB"/>
        </a:p>
      </dgm:t>
    </dgm:pt>
    <dgm:pt modelId="{F1574ECA-749F-4927-8C36-02E7EEC05043}" type="pres">
      <dgm:prSet presAssocID="{925DF5DF-E97B-4C5D-9195-003A9C6DA04D}" presName="Name13" presStyleLbl="parChTrans1D2" presStyleIdx="1" presStyleCnt="7"/>
      <dgm:spPr/>
      <dgm:t>
        <a:bodyPr/>
        <a:lstStyle/>
        <a:p>
          <a:endParaRPr lang="en-GB"/>
        </a:p>
      </dgm:t>
    </dgm:pt>
    <dgm:pt modelId="{1ACF4576-A1ED-4A24-B50C-72B006122A5C}" type="pres">
      <dgm:prSet presAssocID="{B2D79038-9356-4B4E-9979-D0A202038CDC}" presName="childText" presStyleLbl="bgAcc1" presStyleIdx="1" presStyleCnt="7">
        <dgm:presLayoutVars>
          <dgm:bulletEnabled val="1"/>
        </dgm:presLayoutVars>
      </dgm:prSet>
      <dgm:spPr/>
      <dgm:t>
        <a:bodyPr/>
        <a:lstStyle/>
        <a:p>
          <a:endParaRPr lang="en-GB"/>
        </a:p>
      </dgm:t>
    </dgm:pt>
    <dgm:pt modelId="{1F92AFA8-99B3-482C-B162-44A8542B2D10}" type="pres">
      <dgm:prSet presAssocID="{9E725B7F-6F0B-48D3-9A37-9A201E08D1BE}" presName="Name13" presStyleLbl="parChTrans1D2" presStyleIdx="2" presStyleCnt="7"/>
      <dgm:spPr/>
      <dgm:t>
        <a:bodyPr/>
        <a:lstStyle/>
        <a:p>
          <a:endParaRPr lang="en-GB"/>
        </a:p>
      </dgm:t>
    </dgm:pt>
    <dgm:pt modelId="{B274CA0D-9BF3-4BD9-AF91-62366DC4B808}" type="pres">
      <dgm:prSet presAssocID="{0E24E75D-F040-4B65-996E-5C9F2F2B7DC2}" presName="childText" presStyleLbl="bgAcc1" presStyleIdx="2" presStyleCnt="7">
        <dgm:presLayoutVars>
          <dgm:bulletEnabled val="1"/>
        </dgm:presLayoutVars>
      </dgm:prSet>
      <dgm:spPr/>
      <dgm:t>
        <a:bodyPr/>
        <a:lstStyle/>
        <a:p>
          <a:endParaRPr lang="en-GB"/>
        </a:p>
      </dgm:t>
    </dgm:pt>
    <dgm:pt modelId="{B82F3C57-8FA4-4D94-A210-B11C3F2A06D2}" type="pres">
      <dgm:prSet presAssocID="{32FE76F6-4CCE-40CC-B812-74ADE178E81B}" presName="root" presStyleCnt="0"/>
      <dgm:spPr/>
    </dgm:pt>
    <dgm:pt modelId="{B72F7380-A565-4C63-8A2F-E583634AA55C}" type="pres">
      <dgm:prSet presAssocID="{32FE76F6-4CCE-40CC-B812-74ADE178E81B}" presName="rootComposite" presStyleCnt="0"/>
      <dgm:spPr/>
    </dgm:pt>
    <dgm:pt modelId="{021C3190-69CA-47FE-B61C-049A119D7402}" type="pres">
      <dgm:prSet presAssocID="{32FE76F6-4CCE-40CC-B812-74ADE178E81B}" presName="rootText" presStyleLbl="node1" presStyleIdx="1" presStyleCnt="3"/>
      <dgm:spPr/>
      <dgm:t>
        <a:bodyPr/>
        <a:lstStyle/>
        <a:p>
          <a:endParaRPr lang="en-GB"/>
        </a:p>
      </dgm:t>
    </dgm:pt>
    <dgm:pt modelId="{89702181-EC0A-4F64-8008-B4DA17700210}" type="pres">
      <dgm:prSet presAssocID="{32FE76F6-4CCE-40CC-B812-74ADE178E81B}" presName="rootConnector" presStyleLbl="node1" presStyleIdx="1" presStyleCnt="3"/>
      <dgm:spPr/>
      <dgm:t>
        <a:bodyPr/>
        <a:lstStyle/>
        <a:p>
          <a:endParaRPr lang="en-GB"/>
        </a:p>
      </dgm:t>
    </dgm:pt>
    <dgm:pt modelId="{6ED7F4FA-9DDA-4E8C-A2D6-56151BA5E511}" type="pres">
      <dgm:prSet presAssocID="{32FE76F6-4CCE-40CC-B812-74ADE178E81B}" presName="childShape" presStyleCnt="0"/>
      <dgm:spPr/>
    </dgm:pt>
    <dgm:pt modelId="{90D86CC2-E92E-494A-B7C5-2BDD333B9173}" type="pres">
      <dgm:prSet presAssocID="{DF531313-B05C-4B3B-96A4-A38465DB8DC5}" presName="Name13" presStyleLbl="parChTrans1D2" presStyleIdx="3" presStyleCnt="7"/>
      <dgm:spPr/>
      <dgm:t>
        <a:bodyPr/>
        <a:lstStyle/>
        <a:p>
          <a:endParaRPr lang="en-GB"/>
        </a:p>
      </dgm:t>
    </dgm:pt>
    <dgm:pt modelId="{05C909A2-59BD-4C0C-B9A9-EB3F6837A82B}" type="pres">
      <dgm:prSet presAssocID="{DD2E7881-6830-4800-83D0-0359E81AC421}" presName="childText" presStyleLbl="bgAcc1" presStyleIdx="3" presStyleCnt="7">
        <dgm:presLayoutVars>
          <dgm:bulletEnabled val="1"/>
        </dgm:presLayoutVars>
      </dgm:prSet>
      <dgm:spPr/>
      <dgm:t>
        <a:bodyPr/>
        <a:lstStyle/>
        <a:p>
          <a:endParaRPr lang="en-GB"/>
        </a:p>
      </dgm:t>
    </dgm:pt>
    <dgm:pt modelId="{E50DAAD8-E983-43D8-8B39-68F02A5A93B5}" type="pres">
      <dgm:prSet presAssocID="{9FBC6B8F-B30C-4AF5-8DA0-CF40B551076C}" presName="Name13" presStyleLbl="parChTrans1D2" presStyleIdx="4" presStyleCnt="7"/>
      <dgm:spPr/>
      <dgm:t>
        <a:bodyPr/>
        <a:lstStyle/>
        <a:p>
          <a:endParaRPr lang="en-GB"/>
        </a:p>
      </dgm:t>
    </dgm:pt>
    <dgm:pt modelId="{64BA9421-FC91-4829-BEFD-DAD0D527F63C}" type="pres">
      <dgm:prSet presAssocID="{50DCE7F7-9489-45EB-B3E1-AD86F3802379}" presName="childText" presStyleLbl="bgAcc1" presStyleIdx="4" presStyleCnt="7">
        <dgm:presLayoutVars>
          <dgm:bulletEnabled val="1"/>
        </dgm:presLayoutVars>
      </dgm:prSet>
      <dgm:spPr/>
      <dgm:t>
        <a:bodyPr/>
        <a:lstStyle/>
        <a:p>
          <a:endParaRPr lang="en-GB"/>
        </a:p>
      </dgm:t>
    </dgm:pt>
    <dgm:pt modelId="{AA33BBCC-8395-4C3F-9D2C-74A63EC1FB9B}" type="pres">
      <dgm:prSet presAssocID="{DDF982AB-DEF8-4707-AED9-97C51DA0D20A}" presName="root" presStyleCnt="0"/>
      <dgm:spPr/>
    </dgm:pt>
    <dgm:pt modelId="{96C17BCE-6C39-41E6-8FAD-B1487A6E172C}" type="pres">
      <dgm:prSet presAssocID="{DDF982AB-DEF8-4707-AED9-97C51DA0D20A}" presName="rootComposite" presStyleCnt="0"/>
      <dgm:spPr/>
    </dgm:pt>
    <dgm:pt modelId="{B3C4F3EA-4DAF-48C7-9B40-DEF7D8FCDD6D}" type="pres">
      <dgm:prSet presAssocID="{DDF982AB-DEF8-4707-AED9-97C51DA0D20A}" presName="rootText" presStyleLbl="node1" presStyleIdx="2" presStyleCnt="3"/>
      <dgm:spPr/>
      <dgm:t>
        <a:bodyPr/>
        <a:lstStyle/>
        <a:p>
          <a:endParaRPr lang="en-GB"/>
        </a:p>
      </dgm:t>
    </dgm:pt>
    <dgm:pt modelId="{EC820CCD-2C66-442D-80B3-EF9E98997C07}" type="pres">
      <dgm:prSet presAssocID="{DDF982AB-DEF8-4707-AED9-97C51DA0D20A}" presName="rootConnector" presStyleLbl="node1" presStyleIdx="2" presStyleCnt="3"/>
      <dgm:spPr/>
      <dgm:t>
        <a:bodyPr/>
        <a:lstStyle/>
        <a:p>
          <a:endParaRPr lang="en-GB"/>
        </a:p>
      </dgm:t>
    </dgm:pt>
    <dgm:pt modelId="{65E020D1-A39F-44FC-9E8C-B69187D91BCE}" type="pres">
      <dgm:prSet presAssocID="{DDF982AB-DEF8-4707-AED9-97C51DA0D20A}" presName="childShape" presStyleCnt="0"/>
      <dgm:spPr/>
    </dgm:pt>
    <dgm:pt modelId="{2B57D735-B6A0-407F-85C2-8F088E7AC31C}" type="pres">
      <dgm:prSet presAssocID="{C5C7E63E-49B5-4EE9-822C-2A95F2C98BB8}" presName="Name13" presStyleLbl="parChTrans1D2" presStyleIdx="5" presStyleCnt="7"/>
      <dgm:spPr/>
      <dgm:t>
        <a:bodyPr/>
        <a:lstStyle/>
        <a:p>
          <a:endParaRPr lang="en-GB"/>
        </a:p>
      </dgm:t>
    </dgm:pt>
    <dgm:pt modelId="{469FDEC7-162B-4EDC-8324-161729CFC8B0}" type="pres">
      <dgm:prSet presAssocID="{F4D41D04-1DAF-465B-85F3-6E7B858BD1FF}" presName="childText" presStyleLbl="bgAcc1" presStyleIdx="5" presStyleCnt="7">
        <dgm:presLayoutVars>
          <dgm:bulletEnabled val="1"/>
        </dgm:presLayoutVars>
      </dgm:prSet>
      <dgm:spPr/>
      <dgm:t>
        <a:bodyPr/>
        <a:lstStyle/>
        <a:p>
          <a:endParaRPr lang="en-GB"/>
        </a:p>
      </dgm:t>
    </dgm:pt>
    <dgm:pt modelId="{AD47F918-05DB-4E53-BABD-46F9824DA4D8}" type="pres">
      <dgm:prSet presAssocID="{55ED40D0-82B2-4D9A-80FD-E71B9A116003}" presName="Name13" presStyleLbl="parChTrans1D2" presStyleIdx="6" presStyleCnt="7"/>
      <dgm:spPr/>
      <dgm:t>
        <a:bodyPr/>
        <a:lstStyle/>
        <a:p>
          <a:endParaRPr lang="en-GB"/>
        </a:p>
      </dgm:t>
    </dgm:pt>
    <dgm:pt modelId="{B4310907-B75C-45EA-B635-F61F6F5BD0D9}" type="pres">
      <dgm:prSet presAssocID="{7FE6630B-CA7C-4EE5-B4BD-4E566C767418}" presName="childText" presStyleLbl="bgAcc1" presStyleIdx="6" presStyleCnt="7">
        <dgm:presLayoutVars>
          <dgm:bulletEnabled val="1"/>
        </dgm:presLayoutVars>
      </dgm:prSet>
      <dgm:spPr/>
      <dgm:t>
        <a:bodyPr/>
        <a:lstStyle/>
        <a:p>
          <a:endParaRPr lang="en-GB"/>
        </a:p>
      </dgm:t>
    </dgm:pt>
  </dgm:ptLst>
  <dgm:cxnLst>
    <dgm:cxn modelId="{14DC5AD2-68A0-4DF1-A09F-E5A60CFF570C}" type="presOf" srcId="{50DCE7F7-9489-45EB-B3E1-AD86F3802379}" destId="{64BA9421-FC91-4829-BEFD-DAD0D527F63C}" srcOrd="0" destOrd="0" presId="urn:microsoft.com/office/officeart/2005/8/layout/hierarchy3"/>
    <dgm:cxn modelId="{E9E093A2-C502-465B-BC3E-ECCCDD229C07}" type="presOf" srcId="{7FE6630B-CA7C-4EE5-B4BD-4E566C767418}" destId="{B4310907-B75C-45EA-B635-F61F6F5BD0D9}" srcOrd="0" destOrd="0" presId="urn:microsoft.com/office/officeart/2005/8/layout/hierarchy3"/>
    <dgm:cxn modelId="{0BC9E850-AF40-41D8-9B81-CF07E5141DC1}" srcId="{34101BE3-A865-45B0-B5DE-0EF4BD6C7DAA}" destId="{32FE76F6-4CCE-40CC-B812-74ADE178E81B}" srcOrd="1" destOrd="0" parTransId="{6FDC91A5-0AD0-446A-97FB-B8412799B1FC}" sibTransId="{E900E29B-D71D-4E5E-BFB2-7DB8841886F8}"/>
    <dgm:cxn modelId="{84AFB208-417E-4E73-97AF-CBAB97A9FB0F}" type="presOf" srcId="{32FE76F6-4CCE-40CC-B812-74ADE178E81B}" destId="{021C3190-69CA-47FE-B61C-049A119D7402}" srcOrd="0" destOrd="0" presId="urn:microsoft.com/office/officeart/2005/8/layout/hierarchy3"/>
    <dgm:cxn modelId="{6FCA9B4D-2DF0-45B8-B7FC-7B2E23058B32}" srcId="{32FE76F6-4CCE-40CC-B812-74ADE178E81B}" destId="{DD2E7881-6830-4800-83D0-0359E81AC421}" srcOrd="0" destOrd="0" parTransId="{DF531313-B05C-4B3B-96A4-A38465DB8DC5}" sibTransId="{4112CC87-345F-414F-82D7-9E88D0578AB4}"/>
    <dgm:cxn modelId="{00369F74-4B42-4CCD-93DC-F3E63FF60E67}" srcId="{BA6CBEAD-397E-441F-A883-200881FF768D}" destId="{5B760F8B-3BF0-455B-A3CC-704978B27318}" srcOrd="0" destOrd="0" parTransId="{98C3C395-6144-466B-A3DF-C2FEA78A6CED}" sibTransId="{86957096-401D-4875-9A94-62163CDC75F8}"/>
    <dgm:cxn modelId="{08EE2704-E41A-4159-999F-468368D251BE}" srcId="{32FE76F6-4CCE-40CC-B812-74ADE178E81B}" destId="{50DCE7F7-9489-45EB-B3E1-AD86F3802379}" srcOrd="1" destOrd="0" parTransId="{9FBC6B8F-B30C-4AF5-8DA0-CF40B551076C}" sibTransId="{DFE72760-F3F3-49D8-93EC-820EB1189536}"/>
    <dgm:cxn modelId="{432D130B-7A13-4E33-8EB3-7ABBE097F386}" srcId="{34101BE3-A865-45B0-B5DE-0EF4BD6C7DAA}" destId="{BA6CBEAD-397E-441F-A883-200881FF768D}" srcOrd="0" destOrd="0" parTransId="{41B8228F-6D37-4844-9614-4FB4E6A2A49A}" sibTransId="{A6F43B97-2015-4B9E-89C2-9FB29F73BE8D}"/>
    <dgm:cxn modelId="{35AEE2CB-D1A1-4581-AFFA-CA543BD5327D}" type="presOf" srcId="{C5C7E63E-49B5-4EE9-822C-2A95F2C98BB8}" destId="{2B57D735-B6A0-407F-85C2-8F088E7AC31C}" srcOrd="0" destOrd="0" presId="urn:microsoft.com/office/officeart/2005/8/layout/hierarchy3"/>
    <dgm:cxn modelId="{59AFA799-3FB3-42F0-BB1E-CA4A05D26255}" srcId="{BA6CBEAD-397E-441F-A883-200881FF768D}" destId="{B2D79038-9356-4B4E-9979-D0A202038CDC}" srcOrd="1" destOrd="0" parTransId="{925DF5DF-E97B-4C5D-9195-003A9C6DA04D}" sibTransId="{282D1BB1-09F3-4E19-BA45-9CE79C8E8E26}"/>
    <dgm:cxn modelId="{15A9F7FB-F774-410C-99B4-98817A97ACED}" type="presOf" srcId="{DDF982AB-DEF8-4707-AED9-97C51DA0D20A}" destId="{EC820CCD-2C66-442D-80B3-EF9E98997C07}" srcOrd="1" destOrd="0" presId="urn:microsoft.com/office/officeart/2005/8/layout/hierarchy3"/>
    <dgm:cxn modelId="{6A3CC281-4899-4B2B-A63E-2E67CDEE8C5D}" type="presOf" srcId="{BA6CBEAD-397E-441F-A883-200881FF768D}" destId="{44C3765A-2203-4082-8818-57C3F9A4A771}" srcOrd="1" destOrd="0" presId="urn:microsoft.com/office/officeart/2005/8/layout/hierarchy3"/>
    <dgm:cxn modelId="{4F588ABC-B24E-45BC-A7E8-88686FB64338}" type="presOf" srcId="{32FE76F6-4CCE-40CC-B812-74ADE178E81B}" destId="{89702181-EC0A-4F64-8008-B4DA17700210}" srcOrd="1" destOrd="0" presId="urn:microsoft.com/office/officeart/2005/8/layout/hierarchy3"/>
    <dgm:cxn modelId="{0902D288-05AB-4915-8183-EDA1CC876D6C}" type="presOf" srcId="{34101BE3-A865-45B0-B5DE-0EF4BD6C7DAA}" destId="{71058743-A8B4-47BA-BBCA-253111E56C5B}" srcOrd="0" destOrd="0" presId="urn:microsoft.com/office/officeart/2005/8/layout/hierarchy3"/>
    <dgm:cxn modelId="{00379E27-173C-41D4-9B7F-5004B0035B89}" srcId="{DDF982AB-DEF8-4707-AED9-97C51DA0D20A}" destId="{7FE6630B-CA7C-4EE5-B4BD-4E566C767418}" srcOrd="1" destOrd="0" parTransId="{55ED40D0-82B2-4D9A-80FD-E71B9A116003}" sibTransId="{F5BD6C5C-7345-435E-A552-E1C99F45BB8B}"/>
    <dgm:cxn modelId="{0454267C-8E75-401E-9527-BA20B631F2BD}" type="presOf" srcId="{DDF982AB-DEF8-4707-AED9-97C51DA0D20A}" destId="{B3C4F3EA-4DAF-48C7-9B40-DEF7D8FCDD6D}" srcOrd="0" destOrd="0" presId="urn:microsoft.com/office/officeart/2005/8/layout/hierarchy3"/>
    <dgm:cxn modelId="{1D702961-9A1D-45EA-AD48-A995B9275B06}" type="presOf" srcId="{BA6CBEAD-397E-441F-A883-200881FF768D}" destId="{D0192E6C-FA60-461D-953F-BB7115A0A984}" srcOrd="0" destOrd="0" presId="urn:microsoft.com/office/officeart/2005/8/layout/hierarchy3"/>
    <dgm:cxn modelId="{EA5C8167-2B49-4A82-BD8B-49974D2E707B}" srcId="{DDF982AB-DEF8-4707-AED9-97C51DA0D20A}" destId="{F4D41D04-1DAF-465B-85F3-6E7B858BD1FF}" srcOrd="0" destOrd="0" parTransId="{C5C7E63E-49B5-4EE9-822C-2A95F2C98BB8}" sibTransId="{E9B2C911-CF3B-4225-AEFA-DD4D5DBF6CD6}"/>
    <dgm:cxn modelId="{951F14B2-0A14-4F4C-84E2-8551BF976FA6}" type="presOf" srcId="{9FBC6B8F-B30C-4AF5-8DA0-CF40B551076C}" destId="{E50DAAD8-E983-43D8-8B39-68F02A5A93B5}" srcOrd="0" destOrd="0" presId="urn:microsoft.com/office/officeart/2005/8/layout/hierarchy3"/>
    <dgm:cxn modelId="{4874D164-B85C-40A4-95AD-270ED3FF441D}" type="presOf" srcId="{5B760F8B-3BF0-455B-A3CC-704978B27318}" destId="{688C3385-7701-4613-A0F5-C9F8905F586F}" srcOrd="0" destOrd="0" presId="urn:microsoft.com/office/officeart/2005/8/layout/hierarchy3"/>
    <dgm:cxn modelId="{3C9C9E64-F21F-411F-B96E-E1C202C693ED}" type="presOf" srcId="{B2D79038-9356-4B4E-9979-D0A202038CDC}" destId="{1ACF4576-A1ED-4A24-B50C-72B006122A5C}" srcOrd="0" destOrd="0" presId="urn:microsoft.com/office/officeart/2005/8/layout/hierarchy3"/>
    <dgm:cxn modelId="{BDFC82D3-D359-416D-9F39-AE08C0F3A8CE}" type="presOf" srcId="{98C3C395-6144-466B-A3DF-C2FEA78A6CED}" destId="{4E03C0F0-C07B-451F-93C1-3F65F1491589}" srcOrd="0" destOrd="0" presId="urn:microsoft.com/office/officeart/2005/8/layout/hierarchy3"/>
    <dgm:cxn modelId="{E364ACD0-D625-4AA4-AA23-A2A85876307C}" type="presOf" srcId="{55ED40D0-82B2-4D9A-80FD-E71B9A116003}" destId="{AD47F918-05DB-4E53-BABD-46F9824DA4D8}" srcOrd="0" destOrd="0" presId="urn:microsoft.com/office/officeart/2005/8/layout/hierarchy3"/>
    <dgm:cxn modelId="{15084C5B-53FE-4A70-A01D-8C0044EBFC40}" type="presOf" srcId="{F4D41D04-1DAF-465B-85F3-6E7B858BD1FF}" destId="{469FDEC7-162B-4EDC-8324-161729CFC8B0}" srcOrd="0" destOrd="0" presId="urn:microsoft.com/office/officeart/2005/8/layout/hierarchy3"/>
    <dgm:cxn modelId="{EC0FF971-775B-4B48-8096-D7B9F6015135}" srcId="{BA6CBEAD-397E-441F-A883-200881FF768D}" destId="{0E24E75D-F040-4B65-996E-5C9F2F2B7DC2}" srcOrd="2" destOrd="0" parTransId="{9E725B7F-6F0B-48D3-9A37-9A201E08D1BE}" sibTransId="{F2145086-8514-45EA-8F9E-EFE9A84075BE}"/>
    <dgm:cxn modelId="{A7A63A14-F142-4853-BB5D-6DDACD989131}" type="presOf" srcId="{925DF5DF-E97B-4C5D-9195-003A9C6DA04D}" destId="{F1574ECA-749F-4927-8C36-02E7EEC05043}" srcOrd="0" destOrd="0" presId="urn:microsoft.com/office/officeart/2005/8/layout/hierarchy3"/>
    <dgm:cxn modelId="{17B8EE0B-832C-4B2E-B1A2-DAC526900C74}" type="presOf" srcId="{DD2E7881-6830-4800-83D0-0359E81AC421}" destId="{05C909A2-59BD-4C0C-B9A9-EB3F6837A82B}" srcOrd="0" destOrd="0" presId="urn:microsoft.com/office/officeart/2005/8/layout/hierarchy3"/>
    <dgm:cxn modelId="{BFDF9DEC-D747-48DB-93BC-63380474934A}" type="presOf" srcId="{DF531313-B05C-4B3B-96A4-A38465DB8DC5}" destId="{90D86CC2-E92E-494A-B7C5-2BDD333B9173}" srcOrd="0" destOrd="0" presId="urn:microsoft.com/office/officeart/2005/8/layout/hierarchy3"/>
    <dgm:cxn modelId="{5FAD7C3E-A029-4E86-A7DF-FD484808EE26}" type="presOf" srcId="{9E725B7F-6F0B-48D3-9A37-9A201E08D1BE}" destId="{1F92AFA8-99B3-482C-B162-44A8542B2D10}" srcOrd="0" destOrd="0" presId="urn:microsoft.com/office/officeart/2005/8/layout/hierarchy3"/>
    <dgm:cxn modelId="{AFE110C4-FF12-4A3B-88DF-1A979C3225C8}" type="presOf" srcId="{0E24E75D-F040-4B65-996E-5C9F2F2B7DC2}" destId="{B274CA0D-9BF3-4BD9-AF91-62366DC4B808}" srcOrd="0" destOrd="0" presId="urn:microsoft.com/office/officeart/2005/8/layout/hierarchy3"/>
    <dgm:cxn modelId="{56838C1B-938C-484A-8381-315970D6D85D}" srcId="{34101BE3-A865-45B0-B5DE-0EF4BD6C7DAA}" destId="{DDF982AB-DEF8-4707-AED9-97C51DA0D20A}" srcOrd="2" destOrd="0" parTransId="{B17C7772-FB7B-4BA3-A051-AA32AC27BE4B}" sibTransId="{1807F432-AAFA-4A22-9894-EC2EBB04704E}"/>
    <dgm:cxn modelId="{54D91AE4-D92F-46BD-87D2-35BFAB2DE87D}" type="presParOf" srcId="{71058743-A8B4-47BA-BBCA-253111E56C5B}" destId="{C029664A-85D9-4845-91C1-9D7435B12604}" srcOrd="0" destOrd="0" presId="urn:microsoft.com/office/officeart/2005/8/layout/hierarchy3"/>
    <dgm:cxn modelId="{B808EBA2-6923-443D-9A25-60AAA5028C91}" type="presParOf" srcId="{C029664A-85D9-4845-91C1-9D7435B12604}" destId="{F5DDEE8C-0220-4E4A-BDD9-0DF95B55DC80}" srcOrd="0" destOrd="0" presId="urn:microsoft.com/office/officeart/2005/8/layout/hierarchy3"/>
    <dgm:cxn modelId="{78712247-E949-49BF-8D87-FB42543566E3}" type="presParOf" srcId="{F5DDEE8C-0220-4E4A-BDD9-0DF95B55DC80}" destId="{D0192E6C-FA60-461D-953F-BB7115A0A984}" srcOrd="0" destOrd="0" presId="urn:microsoft.com/office/officeart/2005/8/layout/hierarchy3"/>
    <dgm:cxn modelId="{54E52173-FB80-49B2-B374-BC400A42C422}" type="presParOf" srcId="{F5DDEE8C-0220-4E4A-BDD9-0DF95B55DC80}" destId="{44C3765A-2203-4082-8818-57C3F9A4A771}" srcOrd="1" destOrd="0" presId="urn:microsoft.com/office/officeart/2005/8/layout/hierarchy3"/>
    <dgm:cxn modelId="{56559013-59B5-4A4E-90FC-2AB0F73E180B}" type="presParOf" srcId="{C029664A-85D9-4845-91C1-9D7435B12604}" destId="{F32C82AC-B2C5-460D-BCEE-48E63337A1D9}" srcOrd="1" destOrd="0" presId="urn:microsoft.com/office/officeart/2005/8/layout/hierarchy3"/>
    <dgm:cxn modelId="{48F652EF-ECC0-4328-AEF3-0D433F0FA3C8}" type="presParOf" srcId="{F32C82AC-B2C5-460D-BCEE-48E63337A1D9}" destId="{4E03C0F0-C07B-451F-93C1-3F65F1491589}" srcOrd="0" destOrd="0" presId="urn:microsoft.com/office/officeart/2005/8/layout/hierarchy3"/>
    <dgm:cxn modelId="{16B21F20-EAF8-401D-83DD-57A5A3BF10D8}" type="presParOf" srcId="{F32C82AC-B2C5-460D-BCEE-48E63337A1D9}" destId="{688C3385-7701-4613-A0F5-C9F8905F586F}" srcOrd="1" destOrd="0" presId="urn:microsoft.com/office/officeart/2005/8/layout/hierarchy3"/>
    <dgm:cxn modelId="{3F11F5D9-79D0-45B2-A021-4B905CC9D884}" type="presParOf" srcId="{F32C82AC-B2C5-460D-BCEE-48E63337A1D9}" destId="{F1574ECA-749F-4927-8C36-02E7EEC05043}" srcOrd="2" destOrd="0" presId="urn:microsoft.com/office/officeart/2005/8/layout/hierarchy3"/>
    <dgm:cxn modelId="{40513971-F02B-4AC8-9163-47906EB8BCE0}" type="presParOf" srcId="{F32C82AC-B2C5-460D-BCEE-48E63337A1D9}" destId="{1ACF4576-A1ED-4A24-B50C-72B006122A5C}" srcOrd="3" destOrd="0" presId="urn:microsoft.com/office/officeart/2005/8/layout/hierarchy3"/>
    <dgm:cxn modelId="{B6BEFBC9-BE5E-4336-A3A0-6D3D7B7AE279}" type="presParOf" srcId="{F32C82AC-B2C5-460D-BCEE-48E63337A1D9}" destId="{1F92AFA8-99B3-482C-B162-44A8542B2D10}" srcOrd="4" destOrd="0" presId="urn:microsoft.com/office/officeart/2005/8/layout/hierarchy3"/>
    <dgm:cxn modelId="{E1BAD727-4A4E-4FD1-B181-38C9E088F290}" type="presParOf" srcId="{F32C82AC-B2C5-460D-BCEE-48E63337A1D9}" destId="{B274CA0D-9BF3-4BD9-AF91-62366DC4B808}" srcOrd="5" destOrd="0" presId="urn:microsoft.com/office/officeart/2005/8/layout/hierarchy3"/>
    <dgm:cxn modelId="{2697F696-A033-46CC-A029-83032BE46C1D}" type="presParOf" srcId="{71058743-A8B4-47BA-BBCA-253111E56C5B}" destId="{B82F3C57-8FA4-4D94-A210-B11C3F2A06D2}" srcOrd="1" destOrd="0" presId="urn:microsoft.com/office/officeart/2005/8/layout/hierarchy3"/>
    <dgm:cxn modelId="{EE258D8B-F5DA-4155-8439-384BFDFF75B9}" type="presParOf" srcId="{B82F3C57-8FA4-4D94-A210-B11C3F2A06D2}" destId="{B72F7380-A565-4C63-8A2F-E583634AA55C}" srcOrd="0" destOrd="0" presId="urn:microsoft.com/office/officeart/2005/8/layout/hierarchy3"/>
    <dgm:cxn modelId="{2F8335E5-B37D-4768-BA81-8AF5A30D1075}" type="presParOf" srcId="{B72F7380-A565-4C63-8A2F-E583634AA55C}" destId="{021C3190-69CA-47FE-B61C-049A119D7402}" srcOrd="0" destOrd="0" presId="urn:microsoft.com/office/officeart/2005/8/layout/hierarchy3"/>
    <dgm:cxn modelId="{4709A7FB-B0F2-4830-AA2B-0628EC3606D1}" type="presParOf" srcId="{B72F7380-A565-4C63-8A2F-E583634AA55C}" destId="{89702181-EC0A-4F64-8008-B4DA17700210}" srcOrd="1" destOrd="0" presId="urn:microsoft.com/office/officeart/2005/8/layout/hierarchy3"/>
    <dgm:cxn modelId="{343B273B-4A17-48C0-A94D-D1E726729C2D}" type="presParOf" srcId="{B82F3C57-8FA4-4D94-A210-B11C3F2A06D2}" destId="{6ED7F4FA-9DDA-4E8C-A2D6-56151BA5E511}" srcOrd="1" destOrd="0" presId="urn:microsoft.com/office/officeart/2005/8/layout/hierarchy3"/>
    <dgm:cxn modelId="{E2D82EBB-BD38-4FF7-99EA-7C7E0BAD90C2}" type="presParOf" srcId="{6ED7F4FA-9DDA-4E8C-A2D6-56151BA5E511}" destId="{90D86CC2-E92E-494A-B7C5-2BDD333B9173}" srcOrd="0" destOrd="0" presId="urn:microsoft.com/office/officeart/2005/8/layout/hierarchy3"/>
    <dgm:cxn modelId="{0BBF41CE-4A73-44D2-A08F-599B0C9A53DF}" type="presParOf" srcId="{6ED7F4FA-9DDA-4E8C-A2D6-56151BA5E511}" destId="{05C909A2-59BD-4C0C-B9A9-EB3F6837A82B}" srcOrd="1" destOrd="0" presId="urn:microsoft.com/office/officeart/2005/8/layout/hierarchy3"/>
    <dgm:cxn modelId="{120D67B5-C6BA-4F03-8146-E4204745C9F8}" type="presParOf" srcId="{6ED7F4FA-9DDA-4E8C-A2D6-56151BA5E511}" destId="{E50DAAD8-E983-43D8-8B39-68F02A5A93B5}" srcOrd="2" destOrd="0" presId="urn:microsoft.com/office/officeart/2005/8/layout/hierarchy3"/>
    <dgm:cxn modelId="{4536BD91-7E12-4FEB-8A65-93840870B8D2}" type="presParOf" srcId="{6ED7F4FA-9DDA-4E8C-A2D6-56151BA5E511}" destId="{64BA9421-FC91-4829-BEFD-DAD0D527F63C}" srcOrd="3" destOrd="0" presId="urn:microsoft.com/office/officeart/2005/8/layout/hierarchy3"/>
    <dgm:cxn modelId="{A681C748-2030-4A9A-9D83-D84BB2054C39}" type="presParOf" srcId="{71058743-A8B4-47BA-BBCA-253111E56C5B}" destId="{AA33BBCC-8395-4C3F-9D2C-74A63EC1FB9B}" srcOrd="2" destOrd="0" presId="urn:microsoft.com/office/officeart/2005/8/layout/hierarchy3"/>
    <dgm:cxn modelId="{0A46B3C2-85AD-4E3F-B336-FF9984DE2AD7}" type="presParOf" srcId="{AA33BBCC-8395-4C3F-9D2C-74A63EC1FB9B}" destId="{96C17BCE-6C39-41E6-8FAD-B1487A6E172C}" srcOrd="0" destOrd="0" presId="urn:microsoft.com/office/officeart/2005/8/layout/hierarchy3"/>
    <dgm:cxn modelId="{CC805349-F66E-443E-B380-E0C7E0186BC5}" type="presParOf" srcId="{96C17BCE-6C39-41E6-8FAD-B1487A6E172C}" destId="{B3C4F3EA-4DAF-48C7-9B40-DEF7D8FCDD6D}" srcOrd="0" destOrd="0" presId="urn:microsoft.com/office/officeart/2005/8/layout/hierarchy3"/>
    <dgm:cxn modelId="{257E8D03-BD78-4F44-BDB9-71F9C673CB7B}" type="presParOf" srcId="{96C17BCE-6C39-41E6-8FAD-B1487A6E172C}" destId="{EC820CCD-2C66-442D-80B3-EF9E98997C07}" srcOrd="1" destOrd="0" presId="urn:microsoft.com/office/officeart/2005/8/layout/hierarchy3"/>
    <dgm:cxn modelId="{2295459F-CE58-4CF6-AC7D-43CBCDE51C4D}" type="presParOf" srcId="{AA33BBCC-8395-4C3F-9D2C-74A63EC1FB9B}" destId="{65E020D1-A39F-44FC-9E8C-B69187D91BCE}" srcOrd="1" destOrd="0" presId="urn:microsoft.com/office/officeart/2005/8/layout/hierarchy3"/>
    <dgm:cxn modelId="{0B4B7B6E-C975-4C3F-9325-C3E4FDC7F191}" type="presParOf" srcId="{65E020D1-A39F-44FC-9E8C-B69187D91BCE}" destId="{2B57D735-B6A0-407F-85C2-8F088E7AC31C}" srcOrd="0" destOrd="0" presId="urn:microsoft.com/office/officeart/2005/8/layout/hierarchy3"/>
    <dgm:cxn modelId="{60C29A2C-9D8A-419B-B214-BD5F5B9C1DE3}" type="presParOf" srcId="{65E020D1-A39F-44FC-9E8C-B69187D91BCE}" destId="{469FDEC7-162B-4EDC-8324-161729CFC8B0}" srcOrd="1" destOrd="0" presId="urn:microsoft.com/office/officeart/2005/8/layout/hierarchy3"/>
    <dgm:cxn modelId="{E9F6AE9A-C02A-4E6D-A887-F88A1D0F655B}" type="presParOf" srcId="{65E020D1-A39F-44FC-9E8C-B69187D91BCE}" destId="{AD47F918-05DB-4E53-BABD-46F9824DA4D8}" srcOrd="2" destOrd="0" presId="urn:microsoft.com/office/officeart/2005/8/layout/hierarchy3"/>
    <dgm:cxn modelId="{BD0639A2-E0E3-41B1-BB95-71DFDA4D4314}" type="presParOf" srcId="{65E020D1-A39F-44FC-9E8C-B69187D91BCE}" destId="{B4310907-B75C-45EA-B635-F61F6F5BD0D9}"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DAFE18F-124B-4A88-9A67-20B994FDB2DE}"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GB"/>
        </a:p>
      </dgm:t>
    </dgm:pt>
    <dgm:pt modelId="{0E85EE2E-C076-442B-8AA4-3642E5DCEEE4}">
      <dgm:prSet phldrT="[Text]"/>
      <dgm:spPr/>
      <dgm:t>
        <a:bodyPr/>
        <a:lstStyle/>
        <a:p>
          <a:r>
            <a:rPr lang="en-GB" b="1" u="sng" dirty="0" smtClean="0"/>
            <a:t>Transition</a:t>
          </a:r>
        </a:p>
        <a:p>
          <a:r>
            <a:rPr lang="en-GB" dirty="0" smtClean="0"/>
            <a:t>Expectations</a:t>
          </a:r>
        </a:p>
        <a:p>
          <a:r>
            <a:rPr lang="en-GB" dirty="0" smtClean="0"/>
            <a:t>Induction</a:t>
          </a:r>
        </a:p>
        <a:p>
          <a:r>
            <a:rPr lang="en-GB" dirty="0" smtClean="0"/>
            <a:t>Timing of information?</a:t>
          </a:r>
        </a:p>
      </dgm:t>
    </dgm:pt>
    <dgm:pt modelId="{42EBF3FF-085A-4F5A-9634-CB1B5DA966F4}" type="parTrans" cxnId="{D7C9D46B-81DF-45D1-A682-2C892EC04DC5}">
      <dgm:prSet/>
      <dgm:spPr/>
      <dgm:t>
        <a:bodyPr/>
        <a:lstStyle/>
        <a:p>
          <a:endParaRPr lang="en-GB"/>
        </a:p>
      </dgm:t>
    </dgm:pt>
    <dgm:pt modelId="{725F025C-514D-4CF2-B995-4797E7FB6434}" type="sibTrans" cxnId="{D7C9D46B-81DF-45D1-A682-2C892EC04DC5}">
      <dgm:prSet/>
      <dgm:spPr/>
      <dgm:t>
        <a:bodyPr/>
        <a:lstStyle/>
        <a:p>
          <a:endParaRPr lang="en-GB"/>
        </a:p>
      </dgm:t>
    </dgm:pt>
    <dgm:pt modelId="{7142492A-DBE6-48B3-8607-7E83E64FFFC5}">
      <dgm:prSet phldrT="[Text]"/>
      <dgm:spPr/>
      <dgm:t>
        <a:bodyPr/>
        <a:lstStyle/>
        <a:p>
          <a:r>
            <a:rPr lang="en-GB" b="1" u="sng" dirty="0" smtClean="0"/>
            <a:t>Perceptions of course</a:t>
          </a:r>
        </a:p>
        <a:p>
          <a:r>
            <a:rPr lang="en-GB" dirty="0" smtClean="0"/>
            <a:t>Judging progress</a:t>
          </a:r>
        </a:p>
        <a:p>
          <a:r>
            <a:rPr lang="en-GB" dirty="0" smtClean="0"/>
            <a:t>Sources of help</a:t>
          </a:r>
          <a:endParaRPr lang="en-GB" dirty="0"/>
        </a:p>
      </dgm:t>
    </dgm:pt>
    <dgm:pt modelId="{9FF3A744-0BB5-41E3-A5F2-FFB6A0EE5830}" type="parTrans" cxnId="{748E7EFA-C97A-42EA-820A-9132A4703EE4}">
      <dgm:prSet/>
      <dgm:spPr/>
      <dgm:t>
        <a:bodyPr/>
        <a:lstStyle/>
        <a:p>
          <a:endParaRPr lang="en-GB"/>
        </a:p>
      </dgm:t>
    </dgm:pt>
    <dgm:pt modelId="{08D4B1E1-C33E-4208-A3EC-C2CD88A618FC}" type="sibTrans" cxnId="{748E7EFA-C97A-42EA-820A-9132A4703EE4}">
      <dgm:prSet/>
      <dgm:spPr/>
      <dgm:t>
        <a:bodyPr/>
        <a:lstStyle/>
        <a:p>
          <a:endParaRPr lang="en-GB"/>
        </a:p>
      </dgm:t>
    </dgm:pt>
    <dgm:pt modelId="{39970F32-3EC1-4219-A51A-D4A7FD456014}">
      <dgm:prSet phldrT="[Text]"/>
      <dgm:spPr/>
      <dgm:t>
        <a:bodyPr/>
        <a:lstStyle/>
        <a:p>
          <a:r>
            <a:rPr lang="en-GB" b="1" u="sng" dirty="0" smtClean="0"/>
            <a:t>Engagement</a:t>
          </a:r>
        </a:p>
        <a:p>
          <a:r>
            <a:rPr lang="en-GB" dirty="0" smtClean="0"/>
            <a:t>Reasons for low engagement</a:t>
          </a:r>
        </a:p>
        <a:p>
          <a:r>
            <a:rPr lang="en-GB" dirty="0" smtClean="0"/>
            <a:t>Barriers</a:t>
          </a:r>
        </a:p>
      </dgm:t>
    </dgm:pt>
    <dgm:pt modelId="{75315C35-D9A5-411C-BDF7-BAD0E55118BF}" type="parTrans" cxnId="{7A284084-6845-4195-87C5-B1A93964C927}">
      <dgm:prSet/>
      <dgm:spPr/>
      <dgm:t>
        <a:bodyPr/>
        <a:lstStyle/>
        <a:p>
          <a:endParaRPr lang="en-GB"/>
        </a:p>
      </dgm:t>
    </dgm:pt>
    <dgm:pt modelId="{F61ED0B7-A906-4710-9A4C-7EF99840B055}" type="sibTrans" cxnId="{7A284084-6845-4195-87C5-B1A93964C927}">
      <dgm:prSet/>
      <dgm:spPr/>
      <dgm:t>
        <a:bodyPr/>
        <a:lstStyle/>
        <a:p>
          <a:endParaRPr lang="en-GB"/>
        </a:p>
      </dgm:t>
    </dgm:pt>
    <dgm:pt modelId="{05C2A940-C0CB-4804-95B3-28D4A2EDBEBB}">
      <dgm:prSet phldrT="[Text]"/>
      <dgm:spPr/>
      <dgm:t>
        <a:bodyPr/>
        <a:lstStyle/>
        <a:p>
          <a:r>
            <a:rPr lang="en-GB" b="1" u="sng" dirty="0" smtClean="0"/>
            <a:t>Academic results</a:t>
          </a:r>
        </a:p>
        <a:p>
          <a:r>
            <a:rPr lang="en-GB" dirty="0" smtClean="0"/>
            <a:t>A surprise?</a:t>
          </a:r>
        </a:p>
        <a:p>
          <a:r>
            <a:rPr lang="en-GB" dirty="0" smtClean="0"/>
            <a:t>Influence on subsequent behaviour</a:t>
          </a:r>
          <a:endParaRPr lang="en-GB" dirty="0"/>
        </a:p>
      </dgm:t>
    </dgm:pt>
    <dgm:pt modelId="{5D7FE698-ADC0-41C7-8727-BA52C1CFFB42}" type="parTrans" cxnId="{F2E21889-AF25-43BA-A60C-6D880820B2B1}">
      <dgm:prSet/>
      <dgm:spPr/>
      <dgm:t>
        <a:bodyPr/>
        <a:lstStyle/>
        <a:p>
          <a:endParaRPr lang="en-GB"/>
        </a:p>
      </dgm:t>
    </dgm:pt>
    <dgm:pt modelId="{D0A3593C-96D6-4B81-81CD-95E60C76A184}" type="sibTrans" cxnId="{F2E21889-AF25-43BA-A60C-6D880820B2B1}">
      <dgm:prSet/>
      <dgm:spPr/>
      <dgm:t>
        <a:bodyPr/>
        <a:lstStyle/>
        <a:p>
          <a:endParaRPr lang="en-GB"/>
        </a:p>
      </dgm:t>
    </dgm:pt>
    <dgm:pt modelId="{3A175AA0-6444-4CAC-AFC9-B58C2E0B271E}" type="pres">
      <dgm:prSet presAssocID="{0DAFE18F-124B-4A88-9A67-20B994FDB2DE}" presName="matrix" presStyleCnt="0">
        <dgm:presLayoutVars>
          <dgm:chMax val="1"/>
          <dgm:dir/>
          <dgm:resizeHandles val="exact"/>
        </dgm:presLayoutVars>
      </dgm:prSet>
      <dgm:spPr/>
      <dgm:t>
        <a:bodyPr/>
        <a:lstStyle/>
        <a:p>
          <a:endParaRPr lang="en-GB"/>
        </a:p>
      </dgm:t>
    </dgm:pt>
    <dgm:pt modelId="{091DA1DF-22D3-40CA-BEBA-8988180A9E32}" type="pres">
      <dgm:prSet presAssocID="{0DAFE18F-124B-4A88-9A67-20B994FDB2DE}" presName="diamond" presStyleLbl="bgShp" presStyleIdx="0" presStyleCnt="1"/>
      <dgm:spPr/>
    </dgm:pt>
    <dgm:pt modelId="{5C89F0E7-8049-4369-ACA6-856888699D45}" type="pres">
      <dgm:prSet presAssocID="{0DAFE18F-124B-4A88-9A67-20B994FDB2DE}" presName="quad1" presStyleLbl="node1" presStyleIdx="0" presStyleCnt="4">
        <dgm:presLayoutVars>
          <dgm:chMax val="0"/>
          <dgm:chPref val="0"/>
          <dgm:bulletEnabled val="1"/>
        </dgm:presLayoutVars>
      </dgm:prSet>
      <dgm:spPr/>
      <dgm:t>
        <a:bodyPr/>
        <a:lstStyle/>
        <a:p>
          <a:endParaRPr lang="en-GB"/>
        </a:p>
      </dgm:t>
    </dgm:pt>
    <dgm:pt modelId="{5F2AC09D-3E18-485C-AA9B-2CE7FC943E1B}" type="pres">
      <dgm:prSet presAssocID="{0DAFE18F-124B-4A88-9A67-20B994FDB2DE}" presName="quad2" presStyleLbl="node1" presStyleIdx="1" presStyleCnt="4">
        <dgm:presLayoutVars>
          <dgm:chMax val="0"/>
          <dgm:chPref val="0"/>
          <dgm:bulletEnabled val="1"/>
        </dgm:presLayoutVars>
      </dgm:prSet>
      <dgm:spPr/>
      <dgm:t>
        <a:bodyPr/>
        <a:lstStyle/>
        <a:p>
          <a:endParaRPr lang="en-GB"/>
        </a:p>
      </dgm:t>
    </dgm:pt>
    <dgm:pt modelId="{FA401FFB-2199-4C1E-A1D3-0A7459CAE053}" type="pres">
      <dgm:prSet presAssocID="{0DAFE18F-124B-4A88-9A67-20B994FDB2DE}" presName="quad3" presStyleLbl="node1" presStyleIdx="2" presStyleCnt="4">
        <dgm:presLayoutVars>
          <dgm:chMax val="0"/>
          <dgm:chPref val="0"/>
          <dgm:bulletEnabled val="1"/>
        </dgm:presLayoutVars>
      </dgm:prSet>
      <dgm:spPr/>
      <dgm:t>
        <a:bodyPr/>
        <a:lstStyle/>
        <a:p>
          <a:endParaRPr lang="en-GB"/>
        </a:p>
      </dgm:t>
    </dgm:pt>
    <dgm:pt modelId="{9782ACAD-69F2-4CC4-805D-0DB6AF786469}" type="pres">
      <dgm:prSet presAssocID="{0DAFE18F-124B-4A88-9A67-20B994FDB2DE}" presName="quad4" presStyleLbl="node1" presStyleIdx="3" presStyleCnt="4">
        <dgm:presLayoutVars>
          <dgm:chMax val="0"/>
          <dgm:chPref val="0"/>
          <dgm:bulletEnabled val="1"/>
        </dgm:presLayoutVars>
      </dgm:prSet>
      <dgm:spPr/>
      <dgm:t>
        <a:bodyPr/>
        <a:lstStyle/>
        <a:p>
          <a:endParaRPr lang="en-GB"/>
        </a:p>
      </dgm:t>
    </dgm:pt>
  </dgm:ptLst>
  <dgm:cxnLst>
    <dgm:cxn modelId="{E6530DEE-05A0-4C11-A384-AC3ACD7AA66C}" type="presOf" srcId="{7142492A-DBE6-48B3-8607-7E83E64FFFC5}" destId="{5F2AC09D-3E18-485C-AA9B-2CE7FC943E1B}" srcOrd="0" destOrd="0" presId="urn:microsoft.com/office/officeart/2005/8/layout/matrix3"/>
    <dgm:cxn modelId="{7A284084-6845-4195-87C5-B1A93964C927}" srcId="{0DAFE18F-124B-4A88-9A67-20B994FDB2DE}" destId="{39970F32-3EC1-4219-A51A-D4A7FD456014}" srcOrd="2" destOrd="0" parTransId="{75315C35-D9A5-411C-BDF7-BAD0E55118BF}" sibTransId="{F61ED0B7-A906-4710-9A4C-7EF99840B055}"/>
    <dgm:cxn modelId="{2E6A515B-0E4A-46AB-B619-637679EA6568}" type="presOf" srcId="{0DAFE18F-124B-4A88-9A67-20B994FDB2DE}" destId="{3A175AA0-6444-4CAC-AFC9-B58C2E0B271E}" srcOrd="0" destOrd="0" presId="urn:microsoft.com/office/officeart/2005/8/layout/matrix3"/>
    <dgm:cxn modelId="{F2E21889-AF25-43BA-A60C-6D880820B2B1}" srcId="{0DAFE18F-124B-4A88-9A67-20B994FDB2DE}" destId="{05C2A940-C0CB-4804-95B3-28D4A2EDBEBB}" srcOrd="3" destOrd="0" parTransId="{5D7FE698-ADC0-41C7-8727-BA52C1CFFB42}" sibTransId="{D0A3593C-96D6-4B81-81CD-95E60C76A184}"/>
    <dgm:cxn modelId="{748E7EFA-C97A-42EA-820A-9132A4703EE4}" srcId="{0DAFE18F-124B-4A88-9A67-20B994FDB2DE}" destId="{7142492A-DBE6-48B3-8607-7E83E64FFFC5}" srcOrd="1" destOrd="0" parTransId="{9FF3A744-0BB5-41E3-A5F2-FFB6A0EE5830}" sibTransId="{08D4B1E1-C33E-4208-A3EC-C2CD88A618FC}"/>
    <dgm:cxn modelId="{DAE91F49-5B98-45EF-B1AE-032D57DD05A1}" type="presOf" srcId="{39970F32-3EC1-4219-A51A-D4A7FD456014}" destId="{FA401FFB-2199-4C1E-A1D3-0A7459CAE053}" srcOrd="0" destOrd="0" presId="urn:microsoft.com/office/officeart/2005/8/layout/matrix3"/>
    <dgm:cxn modelId="{7278A1B7-6E2A-47FB-BAB0-7DE8621A820A}" type="presOf" srcId="{0E85EE2E-C076-442B-8AA4-3642E5DCEEE4}" destId="{5C89F0E7-8049-4369-ACA6-856888699D45}" srcOrd="0" destOrd="0" presId="urn:microsoft.com/office/officeart/2005/8/layout/matrix3"/>
    <dgm:cxn modelId="{D7C9D46B-81DF-45D1-A682-2C892EC04DC5}" srcId="{0DAFE18F-124B-4A88-9A67-20B994FDB2DE}" destId="{0E85EE2E-C076-442B-8AA4-3642E5DCEEE4}" srcOrd="0" destOrd="0" parTransId="{42EBF3FF-085A-4F5A-9634-CB1B5DA966F4}" sibTransId="{725F025C-514D-4CF2-B995-4797E7FB6434}"/>
    <dgm:cxn modelId="{2C90A8B9-89C4-4CD4-9910-0CBB69E8EEB8}" type="presOf" srcId="{05C2A940-C0CB-4804-95B3-28D4A2EDBEBB}" destId="{9782ACAD-69F2-4CC4-805D-0DB6AF786469}" srcOrd="0" destOrd="0" presId="urn:microsoft.com/office/officeart/2005/8/layout/matrix3"/>
    <dgm:cxn modelId="{3AE337DE-39AA-4EF2-9BBB-3B1B27C8F4F5}" type="presParOf" srcId="{3A175AA0-6444-4CAC-AFC9-B58C2E0B271E}" destId="{091DA1DF-22D3-40CA-BEBA-8988180A9E32}" srcOrd="0" destOrd="0" presId="urn:microsoft.com/office/officeart/2005/8/layout/matrix3"/>
    <dgm:cxn modelId="{F580D1F4-8746-4F13-8CA8-BE255C396210}" type="presParOf" srcId="{3A175AA0-6444-4CAC-AFC9-B58C2E0B271E}" destId="{5C89F0E7-8049-4369-ACA6-856888699D45}" srcOrd="1" destOrd="0" presId="urn:microsoft.com/office/officeart/2005/8/layout/matrix3"/>
    <dgm:cxn modelId="{42F1111F-DA82-47C7-AA09-803A23B87E74}" type="presParOf" srcId="{3A175AA0-6444-4CAC-AFC9-B58C2E0B271E}" destId="{5F2AC09D-3E18-485C-AA9B-2CE7FC943E1B}" srcOrd="2" destOrd="0" presId="urn:microsoft.com/office/officeart/2005/8/layout/matrix3"/>
    <dgm:cxn modelId="{644253E8-2B7E-454E-920D-C7B4DB8DC622}" type="presParOf" srcId="{3A175AA0-6444-4CAC-AFC9-B58C2E0B271E}" destId="{FA401FFB-2199-4C1E-A1D3-0A7459CAE053}" srcOrd="3" destOrd="0" presId="urn:microsoft.com/office/officeart/2005/8/layout/matrix3"/>
    <dgm:cxn modelId="{94CD5B13-8B2E-46CC-8F45-99672D537520}" type="presParOf" srcId="{3A175AA0-6444-4CAC-AFC9-B58C2E0B271E}" destId="{9782ACAD-69F2-4CC4-805D-0DB6AF786469}"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01945C-14B6-4AAA-B78A-FA27810E3639}">
      <dsp:nvSpPr>
        <dsp:cNvPr id="0" name=""/>
        <dsp:cNvSpPr/>
      </dsp:nvSpPr>
      <dsp:spPr>
        <a:xfrm>
          <a:off x="2957" y="2817"/>
          <a:ext cx="8223684" cy="1329616"/>
        </a:xfrm>
        <a:prstGeom prst="roundRect">
          <a:avLst>
            <a:gd name="adj" fmla="val 10000"/>
          </a:avLst>
        </a:prstGeom>
        <a:solidFill>
          <a:schemeClr val="accent1">
            <a:alpha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ctr" defTabSz="2578100">
            <a:lnSpc>
              <a:spcPct val="90000"/>
            </a:lnSpc>
            <a:spcBef>
              <a:spcPct val="0"/>
            </a:spcBef>
            <a:spcAft>
              <a:spcPct val="35000"/>
            </a:spcAft>
          </a:pPr>
          <a:r>
            <a:rPr lang="en-GB" sz="5800" b="1" kern="1200" dirty="0" smtClean="0"/>
            <a:t>Project background</a:t>
          </a:r>
        </a:p>
      </dsp:txBody>
      <dsp:txXfrm>
        <a:off x="41900" y="41760"/>
        <a:ext cx="8145798" cy="1251730"/>
      </dsp:txXfrm>
    </dsp:sp>
    <dsp:sp modelId="{64723386-969C-444A-91FA-345C2CA59162}">
      <dsp:nvSpPr>
        <dsp:cNvPr id="0" name=""/>
        <dsp:cNvSpPr/>
      </dsp:nvSpPr>
      <dsp:spPr>
        <a:xfrm>
          <a:off x="2957" y="1440897"/>
          <a:ext cx="2595860" cy="1329616"/>
        </a:xfrm>
        <a:prstGeom prst="roundRect">
          <a:avLst>
            <a:gd name="adj" fmla="val 10000"/>
          </a:avLst>
        </a:prstGeom>
        <a:solidFill>
          <a:schemeClr val="accent1">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b="1" kern="1200" dirty="0" err="1" smtClean="0"/>
            <a:t>Prof.</a:t>
          </a:r>
          <a:r>
            <a:rPr lang="en-GB" sz="2500" b="1" kern="1200" dirty="0" smtClean="0"/>
            <a:t> Christian Knigge</a:t>
          </a:r>
        </a:p>
      </dsp:txBody>
      <dsp:txXfrm>
        <a:off x="41900" y="1479840"/>
        <a:ext cx="2517974" cy="1251730"/>
      </dsp:txXfrm>
    </dsp:sp>
    <dsp:sp modelId="{7FB84825-19C4-4E16-B025-0828AB26499A}">
      <dsp:nvSpPr>
        <dsp:cNvPr id="0" name=""/>
        <dsp:cNvSpPr/>
      </dsp:nvSpPr>
      <dsp:spPr>
        <a:xfrm>
          <a:off x="2957" y="2878977"/>
          <a:ext cx="2595860" cy="1329616"/>
        </a:xfrm>
        <a:prstGeom prst="roundRect">
          <a:avLst>
            <a:gd name="adj" fmla="val 10000"/>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Physics and Astronomy</a:t>
          </a:r>
          <a:endParaRPr lang="en-GB" sz="2500" kern="1200" dirty="0"/>
        </a:p>
      </dsp:txBody>
      <dsp:txXfrm>
        <a:off x="41900" y="2917920"/>
        <a:ext cx="2517974" cy="1251730"/>
      </dsp:txXfrm>
    </dsp:sp>
    <dsp:sp modelId="{B2381D96-4AAF-4E0D-ADD3-06761DCD7A4B}">
      <dsp:nvSpPr>
        <dsp:cNvPr id="0" name=""/>
        <dsp:cNvSpPr/>
      </dsp:nvSpPr>
      <dsp:spPr>
        <a:xfrm>
          <a:off x="2957" y="4317057"/>
          <a:ext cx="2595860" cy="1329616"/>
        </a:xfrm>
        <a:prstGeom prst="roundRect">
          <a:avLst>
            <a:gd name="adj" fmla="val 10000"/>
          </a:avLst>
        </a:prstGeom>
        <a:solidFill>
          <a:schemeClr val="accent1">
            <a:alpha val="3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smtClean="0"/>
            <a:t>Deputy Head of School</a:t>
          </a:r>
          <a:br>
            <a:rPr lang="en-GB" sz="2200" kern="1200" dirty="0" smtClean="0"/>
          </a:br>
          <a:r>
            <a:rPr lang="en-GB" sz="2200" kern="1200" dirty="0" smtClean="0"/>
            <a:t>(Education)</a:t>
          </a:r>
          <a:endParaRPr lang="en-GB" sz="2200" kern="1200" dirty="0"/>
        </a:p>
      </dsp:txBody>
      <dsp:txXfrm>
        <a:off x="41900" y="4356000"/>
        <a:ext cx="2517974" cy="1251730"/>
      </dsp:txXfrm>
    </dsp:sp>
    <dsp:sp modelId="{02C9E796-99B3-4A26-AA36-E6F17DB8CE71}">
      <dsp:nvSpPr>
        <dsp:cNvPr id="0" name=""/>
        <dsp:cNvSpPr/>
      </dsp:nvSpPr>
      <dsp:spPr>
        <a:xfrm>
          <a:off x="2816869" y="1440897"/>
          <a:ext cx="2595860" cy="1329616"/>
        </a:xfrm>
        <a:prstGeom prst="roundRect">
          <a:avLst>
            <a:gd name="adj" fmla="val 10000"/>
          </a:avLst>
        </a:prstGeom>
        <a:solidFill>
          <a:schemeClr val="accent1">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b="1" kern="1200" dirty="0" smtClean="0"/>
            <a:t>Dr Andy Gravell</a:t>
          </a:r>
          <a:endParaRPr lang="en-GB" sz="2500" kern="1200" dirty="0"/>
        </a:p>
      </dsp:txBody>
      <dsp:txXfrm>
        <a:off x="2855812" y="1479840"/>
        <a:ext cx="2517974" cy="1251730"/>
      </dsp:txXfrm>
    </dsp:sp>
    <dsp:sp modelId="{ED19BA80-59C8-4865-9483-D5CE01893FC7}">
      <dsp:nvSpPr>
        <dsp:cNvPr id="0" name=""/>
        <dsp:cNvSpPr/>
      </dsp:nvSpPr>
      <dsp:spPr>
        <a:xfrm>
          <a:off x="2816869" y="2878977"/>
          <a:ext cx="2595860" cy="1329616"/>
        </a:xfrm>
        <a:prstGeom prst="roundRect">
          <a:avLst>
            <a:gd name="adj" fmla="val 10000"/>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Faculty of Physical and Applied Sciences</a:t>
          </a:r>
          <a:endParaRPr lang="en-GB" sz="2500" kern="1200" dirty="0"/>
        </a:p>
      </dsp:txBody>
      <dsp:txXfrm>
        <a:off x="2855812" y="2917920"/>
        <a:ext cx="2517974" cy="1251730"/>
      </dsp:txXfrm>
    </dsp:sp>
    <dsp:sp modelId="{1ECAA6B2-74D0-4830-8ACD-7CE6764FF696}">
      <dsp:nvSpPr>
        <dsp:cNvPr id="0" name=""/>
        <dsp:cNvSpPr/>
      </dsp:nvSpPr>
      <dsp:spPr>
        <a:xfrm>
          <a:off x="2816869" y="4317057"/>
          <a:ext cx="2595860" cy="1329616"/>
        </a:xfrm>
        <a:prstGeom prst="roundRect">
          <a:avLst>
            <a:gd name="adj" fmla="val 10000"/>
          </a:avLst>
        </a:prstGeom>
        <a:solidFill>
          <a:schemeClr val="accent1">
            <a:alpha val="3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smtClean="0"/>
            <a:t>Associate Dean (Education and Student Experience)</a:t>
          </a:r>
          <a:endParaRPr lang="en-GB" sz="2200" kern="1200" dirty="0"/>
        </a:p>
      </dsp:txBody>
      <dsp:txXfrm>
        <a:off x="2855812" y="4356000"/>
        <a:ext cx="2517974" cy="1251730"/>
      </dsp:txXfrm>
    </dsp:sp>
    <dsp:sp modelId="{0C4262A6-3BBE-4909-B467-440B9B5C9F1C}">
      <dsp:nvSpPr>
        <dsp:cNvPr id="0" name=""/>
        <dsp:cNvSpPr/>
      </dsp:nvSpPr>
      <dsp:spPr>
        <a:xfrm>
          <a:off x="5630782" y="1440897"/>
          <a:ext cx="2595860" cy="1329616"/>
        </a:xfrm>
        <a:prstGeom prst="roundRect">
          <a:avLst>
            <a:gd name="adj" fmla="val 10000"/>
          </a:avLst>
        </a:prstGeom>
        <a:solidFill>
          <a:schemeClr val="accent1">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smtClean="0"/>
            <a:t>Transition to Living and Learning project</a:t>
          </a:r>
          <a:endParaRPr lang="en-GB" sz="2500" kern="1200" dirty="0"/>
        </a:p>
      </dsp:txBody>
      <dsp:txXfrm>
        <a:off x="5669725" y="1479840"/>
        <a:ext cx="2517974" cy="12517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26A37B-FE1A-416B-A43E-078ECA8F37F3}">
      <dsp:nvSpPr>
        <dsp:cNvPr id="0" name=""/>
        <dsp:cNvSpPr/>
      </dsp:nvSpPr>
      <dsp:spPr>
        <a:xfrm>
          <a:off x="0" y="0"/>
          <a:ext cx="6583679" cy="9957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GB" sz="3100" kern="1200" dirty="0" smtClean="0"/>
            <a:t>Are students underperforming?</a:t>
          </a:r>
          <a:endParaRPr lang="en-GB" sz="3100" kern="1200" dirty="0"/>
        </a:p>
      </dsp:txBody>
      <dsp:txXfrm>
        <a:off x="29163" y="29163"/>
        <a:ext cx="5425092" cy="937385"/>
      </dsp:txXfrm>
    </dsp:sp>
    <dsp:sp modelId="{D7E5CB18-C003-4A73-B5BD-D21153233492}">
      <dsp:nvSpPr>
        <dsp:cNvPr id="0" name=""/>
        <dsp:cNvSpPr/>
      </dsp:nvSpPr>
      <dsp:spPr>
        <a:xfrm>
          <a:off x="551383" y="1176750"/>
          <a:ext cx="6583679" cy="9957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GB" sz="3100" kern="1200" dirty="0" smtClean="0"/>
            <a:t>Possible reasons for this?</a:t>
          </a:r>
          <a:endParaRPr lang="en-GB" sz="3100" kern="1200" dirty="0"/>
        </a:p>
      </dsp:txBody>
      <dsp:txXfrm>
        <a:off x="580546" y="1205913"/>
        <a:ext cx="5326758" cy="937385"/>
      </dsp:txXfrm>
    </dsp:sp>
    <dsp:sp modelId="{F2EF7BE4-8846-44C9-B1C6-B96430A32803}">
      <dsp:nvSpPr>
        <dsp:cNvPr id="0" name=""/>
        <dsp:cNvSpPr/>
      </dsp:nvSpPr>
      <dsp:spPr>
        <a:xfrm>
          <a:off x="1094536" y="2353500"/>
          <a:ext cx="6583679" cy="9957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GB" sz="3100" kern="1200" dirty="0" smtClean="0"/>
            <a:t>The transition experience</a:t>
          </a:r>
          <a:endParaRPr lang="en-GB" sz="3100" kern="1200" dirty="0"/>
        </a:p>
      </dsp:txBody>
      <dsp:txXfrm>
        <a:off x="1123699" y="2382663"/>
        <a:ext cx="5334987" cy="937385"/>
      </dsp:txXfrm>
    </dsp:sp>
    <dsp:sp modelId="{BB4C7496-61A8-44EA-A9F1-A0B8395FE39A}">
      <dsp:nvSpPr>
        <dsp:cNvPr id="0" name=""/>
        <dsp:cNvSpPr/>
      </dsp:nvSpPr>
      <dsp:spPr>
        <a:xfrm>
          <a:off x="1645919" y="3530251"/>
          <a:ext cx="6583679" cy="9957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GB" sz="3100" kern="1200" dirty="0" smtClean="0"/>
            <a:t>Recommendations?</a:t>
          </a:r>
          <a:endParaRPr lang="en-GB" sz="3100" kern="1200" dirty="0"/>
        </a:p>
      </dsp:txBody>
      <dsp:txXfrm>
        <a:off x="1675082" y="3559414"/>
        <a:ext cx="5326758" cy="937385"/>
      </dsp:txXfrm>
    </dsp:sp>
    <dsp:sp modelId="{F0D546B0-E4C3-4F5D-92C2-15BFFDD40884}">
      <dsp:nvSpPr>
        <dsp:cNvPr id="0" name=""/>
        <dsp:cNvSpPr/>
      </dsp:nvSpPr>
      <dsp:spPr>
        <a:xfrm>
          <a:off x="5936467" y="762624"/>
          <a:ext cx="647212" cy="647212"/>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GB" sz="2900" kern="1200"/>
        </a:p>
      </dsp:txBody>
      <dsp:txXfrm>
        <a:off x="6082090" y="762624"/>
        <a:ext cx="355966" cy="487027"/>
      </dsp:txXfrm>
    </dsp:sp>
    <dsp:sp modelId="{4F322C97-5ABE-413E-81AD-FE8BEFF1A443}">
      <dsp:nvSpPr>
        <dsp:cNvPr id="0" name=""/>
        <dsp:cNvSpPr/>
      </dsp:nvSpPr>
      <dsp:spPr>
        <a:xfrm>
          <a:off x="6487850" y="1939375"/>
          <a:ext cx="647212" cy="647212"/>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GB" sz="2900" kern="1200"/>
        </a:p>
      </dsp:txBody>
      <dsp:txXfrm>
        <a:off x="6633473" y="1939375"/>
        <a:ext cx="355966" cy="487027"/>
      </dsp:txXfrm>
    </dsp:sp>
    <dsp:sp modelId="{F3437D19-76BF-4EFD-B2B0-FC2045E24E5E}">
      <dsp:nvSpPr>
        <dsp:cNvPr id="0" name=""/>
        <dsp:cNvSpPr/>
      </dsp:nvSpPr>
      <dsp:spPr>
        <a:xfrm>
          <a:off x="7031004" y="3116125"/>
          <a:ext cx="647212" cy="647212"/>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GB" sz="2900" kern="1200"/>
        </a:p>
      </dsp:txBody>
      <dsp:txXfrm>
        <a:off x="7176627" y="3116125"/>
        <a:ext cx="355966" cy="4870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6A8041-FBB1-425C-B3F7-CD83C3CF7870}">
      <dsp:nvSpPr>
        <dsp:cNvPr id="0" name=""/>
        <dsp:cNvSpPr/>
      </dsp:nvSpPr>
      <dsp:spPr>
        <a:xfrm>
          <a:off x="3225958" y="632"/>
          <a:ext cx="4838937" cy="2468242"/>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GB" sz="1500" kern="1200" dirty="0" smtClean="0"/>
            <a:t>Previous school type</a:t>
          </a:r>
          <a:endParaRPr lang="en-GB" sz="1500" kern="1200" dirty="0"/>
        </a:p>
        <a:p>
          <a:pPr marL="114300" lvl="1" indent="-114300" algn="l" defTabSz="666750">
            <a:lnSpc>
              <a:spcPct val="90000"/>
            </a:lnSpc>
            <a:spcBef>
              <a:spcPct val="0"/>
            </a:spcBef>
            <a:spcAft>
              <a:spcPct val="15000"/>
            </a:spcAft>
            <a:buChar char="••"/>
          </a:pPr>
          <a:r>
            <a:rPr lang="en-GB" sz="1500" kern="1200" dirty="0" smtClean="0"/>
            <a:t>Performance relative to school peers</a:t>
          </a:r>
          <a:endParaRPr lang="en-GB" sz="1500" kern="1200" dirty="0"/>
        </a:p>
        <a:p>
          <a:pPr marL="114300" lvl="1" indent="-114300" algn="l" defTabSz="666750">
            <a:lnSpc>
              <a:spcPct val="90000"/>
            </a:lnSpc>
            <a:spcBef>
              <a:spcPct val="0"/>
            </a:spcBef>
            <a:spcAft>
              <a:spcPct val="15000"/>
            </a:spcAft>
            <a:buChar char="••"/>
          </a:pPr>
          <a:r>
            <a:rPr lang="en-GB" sz="1500" kern="1200" dirty="0" smtClean="0"/>
            <a:t>UCAS/A-level points</a:t>
          </a:r>
          <a:endParaRPr lang="en-GB" sz="1500" kern="1200" dirty="0"/>
        </a:p>
        <a:p>
          <a:pPr marL="114300" lvl="1" indent="-114300" algn="l" defTabSz="666750">
            <a:lnSpc>
              <a:spcPct val="90000"/>
            </a:lnSpc>
            <a:spcBef>
              <a:spcPct val="0"/>
            </a:spcBef>
            <a:spcAft>
              <a:spcPct val="15000"/>
            </a:spcAft>
            <a:buChar char="••"/>
          </a:pPr>
          <a:r>
            <a:rPr lang="en-GB" sz="1500" kern="1200" dirty="0" smtClean="0"/>
            <a:t>Attendance at labs</a:t>
          </a:r>
          <a:endParaRPr lang="en-GB" sz="1500" kern="1200" dirty="0"/>
        </a:p>
        <a:p>
          <a:pPr marL="114300" lvl="1" indent="-114300" algn="l" defTabSz="666750">
            <a:lnSpc>
              <a:spcPct val="90000"/>
            </a:lnSpc>
            <a:spcBef>
              <a:spcPct val="0"/>
            </a:spcBef>
            <a:spcAft>
              <a:spcPct val="15000"/>
            </a:spcAft>
            <a:buChar char="••"/>
          </a:pPr>
          <a:r>
            <a:rPr lang="en-GB" sz="1500" kern="1200" dirty="0" smtClean="0"/>
            <a:t>Personal characteristics (age, UK/non-UK etc.)</a:t>
          </a:r>
          <a:endParaRPr lang="en-GB" sz="1500" kern="1200" dirty="0"/>
        </a:p>
        <a:p>
          <a:pPr marL="114300" lvl="1" indent="-114300" algn="l" defTabSz="666750">
            <a:lnSpc>
              <a:spcPct val="90000"/>
            </a:lnSpc>
            <a:spcBef>
              <a:spcPct val="0"/>
            </a:spcBef>
            <a:spcAft>
              <a:spcPct val="15000"/>
            </a:spcAft>
            <a:buChar char="••"/>
          </a:pPr>
          <a:r>
            <a:rPr lang="en-GB" sz="1500" kern="1200" dirty="0" smtClean="0"/>
            <a:t>Results from first year exams</a:t>
          </a:r>
          <a:endParaRPr lang="en-GB" sz="1500" kern="1200" dirty="0"/>
        </a:p>
        <a:p>
          <a:pPr marL="114300" lvl="1" indent="-114300" algn="l" defTabSz="666750">
            <a:lnSpc>
              <a:spcPct val="90000"/>
            </a:lnSpc>
            <a:spcBef>
              <a:spcPct val="0"/>
            </a:spcBef>
            <a:spcAft>
              <a:spcPct val="15000"/>
            </a:spcAft>
            <a:buChar char="••"/>
          </a:pPr>
          <a:r>
            <a:rPr lang="en-GB" sz="1500" kern="1200" dirty="0" smtClean="0"/>
            <a:t>Coursework marks</a:t>
          </a:r>
          <a:endParaRPr lang="en-GB" sz="1500" kern="1200" dirty="0"/>
        </a:p>
      </dsp:txBody>
      <dsp:txXfrm>
        <a:off x="3225958" y="309162"/>
        <a:ext cx="3913346" cy="1851182"/>
      </dsp:txXfrm>
    </dsp:sp>
    <dsp:sp modelId="{DBF7F613-248F-49A7-95E2-F65CB332402D}">
      <dsp:nvSpPr>
        <dsp:cNvPr id="0" name=""/>
        <dsp:cNvSpPr/>
      </dsp:nvSpPr>
      <dsp:spPr>
        <a:xfrm>
          <a:off x="0" y="632"/>
          <a:ext cx="3225958" cy="2468242"/>
        </a:xfrm>
        <a:prstGeom prst="round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GB" sz="4000" kern="1200" dirty="0" smtClean="0"/>
            <a:t>Quantitative analysis</a:t>
          </a:r>
          <a:endParaRPr lang="en-GB" sz="4000" kern="1200" dirty="0"/>
        </a:p>
      </dsp:txBody>
      <dsp:txXfrm>
        <a:off x="120490" y="121122"/>
        <a:ext cx="2984978" cy="2227262"/>
      </dsp:txXfrm>
    </dsp:sp>
    <dsp:sp modelId="{8A5BA718-E486-41AA-A20A-94A3106E5933}">
      <dsp:nvSpPr>
        <dsp:cNvPr id="0" name=""/>
        <dsp:cNvSpPr/>
      </dsp:nvSpPr>
      <dsp:spPr>
        <a:xfrm>
          <a:off x="3225958" y="2715700"/>
          <a:ext cx="4838937" cy="2468242"/>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GB" sz="1500" kern="1200" dirty="0" smtClean="0"/>
            <a:t>Lecturer interviews</a:t>
          </a:r>
          <a:endParaRPr lang="en-GB" sz="1500" kern="1200" dirty="0"/>
        </a:p>
        <a:p>
          <a:pPr marL="114300" lvl="1" indent="-114300" algn="l" defTabSz="666750">
            <a:lnSpc>
              <a:spcPct val="90000"/>
            </a:lnSpc>
            <a:spcBef>
              <a:spcPct val="0"/>
            </a:spcBef>
            <a:spcAft>
              <a:spcPct val="15000"/>
            </a:spcAft>
            <a:buChar char="••"/>
          </a:pPr>
          <a:r>
            <a:rPr lang="en-GB" sz="1500" kern="1200" dirty="0" smtClean="0"/>
            <a:t>Student focus groups</a:t>
          </a:r>
          <a:endParaRPr lang="en-GB" sz="1500" kern="1200" dirty="0"/>
        </a:p>
        <a:p>
          <a:pPr marL="114300" lvl="1" indent="-114300" algn="l" defTabSz="666750">
            <a:lnSpc>
              <a:spcPct val="90000"/>
            </a:lnSpc>
            <a:spcBef>
              <a:spcPct val="0"/>
            </a:spcBef>
            <a:spcAft>
              <a:spcPct val="15000"/>
            </a:spcAft>
            <a:buChar char="••"/>
          </a:pPr>
          <a:r>
            <a:rPr lang="en-GB" sz="1500" kern="1200" dirty="0" smtClean="0"/>
            <a:t>Interviews with PhySoc committee</a:t>
          </a:r>
          <a:endParaRPr lang="en-GB" sz="1500" kern="1200" dirty="0"/>
        </a:p>
      </dsp:txBody>
      <dsp:txXfrm>
        <a:off x="3225958" y="3024230"/>
        <a:ext cx="3913346" cy="1851182"/>
      </dsp:txXfrm>
    </dsp:sp>
    <dsp:sp modelId="{A33FED21-BD79-4751-8094-F532AA402556}">
      <dsp:nvSpPr>
        <dsp:cNvPr id="0" name=""/>
        <dsp:cNvSpPr/>
      </dsp:nvSpPr>
      <dsp:spPr>
        <a:xfrm>
          <a:off x="0" y="2715700"/>
          <a:ext cx="3225958" cy="2468242"/>
        </a:xfrm>
        <a:prstGeom prst="roundRect">
          <a:avLst/>
        </a:prstGeom>
        <a:solidFill>
          <a:schemeClr val="accent1">
            <a:shade val="50000"/>
            <a:hueOff val="361437"/>
            <a:satOff val="-7560"/>
            <a:lumOff val="420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GB" sz="4000" kern="1200" dirty="0" smtClean="0"/>
            <a:t>Qualitative analysis</a:t>
          </a:r>
          <a:endParaRPr lang="en-GB" sz="4000" kern="1200" dirty="0"/>
        </a:p>
      </dsp:txBody>
      <dsp:txXfrm>
        <a:off x="120490" y="2836190"/>
        <a:ext cx="2984978" cy="22272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A0F4D5-99BD-4596-B981-C8EB8E659111}" type="datetimeFigureOut">
              <a:rPr lang="en-GB" smtClean="0"/>
              <a:t>27/06/2012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F3DC21-663B-4F0A-BB30-473345815AA8}" type="slidenum">
              <a:rPr lang="en-GB" smtClean="0"/>
              <a:t>‹#›</a:t>
            </a:fld>
            <a:endParaRPr lang="en-GB"/>
          </a:p>
        </p:txBody>
      </p:sp>
    </p:spTree>
    <p:extLst>
      <p:ext uri="{BB962C8B-B14F-4D97-AF65-F5344CB8AC3E}">
        <p14:creationId xmlns:p14="http://schemas.microsoft.com/office/powerpoint/2010/main" val="1165618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2</a:t>
            </a:fld>
            <a:endParaRPr lang="en-GB"/>
          </a:p>
        </p:txBody>
      </p:sp>
    </p:spTree>
    <p:extLst>
      <p:ext uri="{BB962C8B-B14F-4D97-AF65-F5344CB8AC3E}">
        <p14:creationId xmlns:p14="http://schemas.microsoft.com/office/powerpoint/2010/main" val="18128548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Among students</a:t>
            </a:r>
            <a:r>
              <a:rPr lang="en-GB" baseline="0" dirty="0" smtClean="0"/>
              <a:t> who passed, the range of marks has remained fairly similar, which suggests that the problem does lie with the underperforming ‘tail’ of cohorts rather than those passing.</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13</a:t>
            </a:fld>
            <a:endParaRPr lang="en-GB"/>
          </a:p>
        </p:txBody>
      </p:sp>
    </p:spTree>
    <p:extLst>
      <p:ext uri="{BB962C8B-B14F-4D97-AF65-F5344CB8AC3E}">
        <p14:creationId xmlns:p14="http://schemas.microsoft.com/office/powerpoint/2010/main" val="1012589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dirty="0" smtClean="0"/>
              <a:t>School performance: average</a:t>
            </a:r>
            <a:r>
              <a:rPr lang="en-GB" sz="1600" baseline="0" dirty="0" smtClean="0"/>
              <a:t> UCAS points for student leaving school in the same year as the individual now at Southampton.</a:t>
            </a:r>
          </a:p>
          <a:p>
            <a:r>
              <a:rPr lang="en-GB" sz="1600" baseline="0" dirty="0" smtClean="0"/>
              <a:t>Further Maths and attendance at labs: these are LARGE effect sizes.</a:t>
            </a:r>
          </a:p>
          <a:p>
            <a:r>
              <a:rPr lang="en-GB" sz="1600" baseline="0" dirty="0" smtClean="0"/>
              <a:t>Also: students who refer more likely to refer again, or re-take a year.  (Fairly obviously).</a:t>
            </a:r>
          </a:p>
        </p:txBody>
      </p:sp>
      <p:sp>
        <p:nvSpPr>
          <p:cNvPr id="4" name="Slide Number Placeholder 3"/>
          <p:cNvSpPr>
            <a:spLocks noGrp="1"/>
          </p:cNvSpPr>
          <p:nvPr>
            <p:ph type="sldNum" sz="quarter" idx="10"/>
          </p:nvPr>
        </p:nvSpPr>
        <p:spPr/>
        <p:txBody>
          <a:bodyPr/>
          <a:lstStyle/>
          <a:p>
            <a:fld id="{D2F3DC21-663B-4F0A-BB30-473345815AA8}" type="slidenum">
              <a:rPr lang="en-GB" smtClean="0"/>
              <a:t>15</a:t>
            </a:fld>
            <a:endParaRPr lang="en-GB"/>
          </a:p>
        </p:txBody>
      </p:sp>
    </p:spTree>
    <p:extLst>
      <p:ext uri="{BB962C8B-B14F-4D97-AF65-F5344CB8AC3E}">
        <p14:creationId xmlns:p14="http://schemas.microsoft.com/office/powerpoint/2010/main" val="6183994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Based on correlations found, relevant factors were used to construct regression models of students’ module results.  </a:t>
            </a:r>
          </a:p>
          <a:p>
            <a:endParaRPr lang="en-GB" baseline="0" dirty="0" smtClean="0"/>
          </a:p>
          <a:p>
            <a:r>
              <a:rPr lang="en-GB" baseline="0" dirty="0" smtClean="0"/>
              <a:t>Problem with this: although Further Maths score is an excellent predictor, not all students take it, and it cannot be made part of an offer …  Hypothesise that FM encompasses a measure of both academic ability and academic engagement.  To replace it, tried using indicator variable for students’ maths and physics grades, i.e. ‘AA’ or ‘non-AA’.  </a:t>
            </a:r>
          </a:p>
        </p:txBody>
      </p:sp>
      <p:sp>
        <p:nvSpPr>
          <p:cNvPr id="4" name="Slide Number Placeholder 3"/>
          <p:cNvSpPr>
            <a:spLocks noGrp="1"/>
          </p:cNvSpPr>
          <p:nvPr>
            <p:ph type="sldNum" sz="quarter" idx="10"/>
          </p:nvPr>
        </p:nvSpPr>
        <p:spPr/>
        <p:txBody>
          <a:bodyPr/>
          <a:lstStyle/>
          <a:p>
            <a:fld id="{D2F3DC21-663B-4F0A-BB30-473345815AA8}" type="slidenum">
              <a:rPr lang="en-GB" smtClean="0"/>
              <a:t>16</a:t>
            </a:fld>
            <a:endParaRPr lang="en-GB"/>
          </a:p>
        </p:txBody>
      </p:sp>
    </p:spTree>
    <p:extLst>
      <p:ext uri="{BB962C8B-B14F-4D97-AF65-F5344CB8AC3E}">
        <p14:creationId xmlns:p14="http://schemas.microsoft.com/office/powerpoint/2010/main" val="23075915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a:t>
            </a:r>
            <a:r>
              <a:rPr lang="en-GB" baseline="0" dirty="0" smtClean="0"/>
              <a:t>triking that Cohort year still adds to explanatory power of model even when Lab attendance and A-level grades are controlled for.  Suggests factors inherent to the experience of that cohort are relevant, whatever they are.</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17</a:t>
            </a:fld>
            <a:endParaRPr lang="en-GB"/>
          </a:p>
        </p:txBody>
      </p:sp>
    </p:spTree>
    <p:extLst>
      <p:ext uri="{BB962C8B-B14F-4D97-AF65-F5344CB8AC3E}">
        <p14:creationId xmlns:p14="http://schemas.microsoft.com/office/powerpoint/2010/main" val="39982666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Similar results (40%-46% variance explained) by reducing A-level scores to a simple ‘AA’ or ‘non-AA’ indicator variable.</a:t>
            </a:r>
          </a:p>
          <a:p>
            <a:endParaRPr lang="en-GB" baseline="0" dirty="0" smtClean="0"/>
          </a:p>
          <a:p>
            <a:r>
              <a:rPr lang="en-GB" baseline="0" dirty="0" smtClean="0"/>
              <a:t>Grouped students by offer in maths and physics: AA, A-</a:t>
            </a:r>
            <a:r>
              <a:rPr lang="en-GB" baseline="0" dirty="0" err="1" smtClean="0"/>
              <a:t>nA</a:t>
            </a:r>
            <a:r>
              <a:rPr lang="en-GB" baseline="0" dirty="0" smtClean="0"/>
              <a:t>, </a:t>
            </a:r>
            <a:r>
              <a:rPr lang="en-GB" baseline="0" dirty="0" err="1" smtClean="0"/>
              <a:t>nA</a:t>
            </a:r>
            <a:r>
              <a:rPr lang="en-GB" baseline="0" dirty="0" smtClean="0"/>
              <a:t>-A, </a:t>
            </a:r>
            <a:r>
              <a:rPr lang="en-GB" baseline="0" dirty="0" err="1" smtClean="0"/>
              <a:t>nA-nA</a:t>
            </a:r>
            <a:r>
              <a:rPr lang="en-GB" baseline="0" dirty="0" smtClean="0"/>
              <a:t>.  This grouping reveals a large difference in results and is relevant to admissions decisions at Southampton.</a:t>
            </a:r>
          </a:p>
          <a:p>
            <a:endParaRPr lang="en-GB" baseline="0" dirty="0" smtClean="0"/>
          </a:p>
          <a:p>
            <a:r>
              <a:rPr lang="en-GB" b="1" baseline="0" dirty="0" smtClean="0"/>
              <a:t>Next: is it plausible that these differences explain the changes seen?</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18</a:t>
            </a:fld>
            <a:endParaRPr lang="en-GB"/>
          </a:p>
        </p:txBody>
      </p:sp>
    </p:spTree>
    <p:extLst>
      <p:ext uri="{BB962C8B-B14F-4D97-AF65-F5344CB8AC3E}">
        <p14:creationId xmlns:p14="http://schemas.microsoft.com/office/powerpoint/2010/main" val="2307591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With regression models in mind, went back to look</a:t>
            </a:r>
            <a:r>
              <a:rPr lang="en-GB" baseline="0" dirty="0" smtClean="0"/>
              <a:t> at the performance of different offer groups over the different years.</a:t>
            </a:r>
            <a:endParaRPr lang="en-GB" dirty="0" smtClean="0"/>
          </a:p>
          <a:p>
            <a:r>
              <a:rPr lang="en-GB" dirty="0" smtClean="0"/>
              <a:t>Q: are</a:t>
            </a:r>
            <a:r>
              <a:rPr lang="en-GB" baseline="0" dirty="0" smtClean="0"/>
              <a:t> the factors identified and effective in the regression model plausible candidates for what caused the 201011 ‘dip’?</a:t>
            </a:r>
          </a:p>
          <a:p>
            <a:endParaRPr lang="en-GB" dirty="0" smtClean="0"/>
          </a:p>
          <a:p>
            <a:r>
              <a:rPr lang="en-GB" dirty="0" smtClean="0"/>
              <a:t>Here, for Electricity and Magnetism.  Clear that in 201011, the students</a:t>
            </a:r>
            <a:r>
              <a:rPr lang="en-GB" baseline="0" dirty="0" smtClean="0"/>
              <a:t> referring modules were those without A in A-level maths (they are below the red line).</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19</a:t>
            </a:fld>
            <a:endParaRPr lang="en-GB"/>
          </a:p>
        </p:txBody>
      </p:sp>
    </p:spTree>
    <p:extLst>
      <p:ext uri="{BB962C8B-B14F-4D97-AF65-F5344CB8AC3E}">
        <p14:creationId xmlns:p14="http://schemas.microsoft.com/office/powerpoint/2010/main" val="19158878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BUT: there is </a:t>
            </a:r>
            <a:r>
              <a:rPr lang="en-GB" b="1" u="sng" dirty="0" smtClean="0"/>
              <a:t>interaction</a:t>
            </a:r>
            <a:r>
              <a:rPr lang="en-GB" b="1" u="sng" baseline="0" dirty="0" smtClean="0"/>
              <a:t> of Offer with Cohort year</a:t>
            </a:r>
            <a:r>
              <a:rPr lang="en-GB" baseline="0" dirty="0" smtClean="0"/>
              <a:t>: n</a:t>
            </a:r>
            <a:r>
              <a:rPr lang="en-GB" dirty="0" smtClean="0"/>
              <a:t>ot all groups of students</a:t>
            </a:r>
            <a:r>
              <a:rPr lang="en-GB" baseline="0" dirty="0" smtClean="0"/>
              <a:t> failed in the same ways.</a:t>
            </a:r>
          </a:p>
          <a:p>
            <a:r>
              <a:rPr lang="en-GB" baseline="0" dirty="0" smtClean="0"/>
              <a:t>Whilst AA students did fail more often in 200910 and 201011 than previously, the difference is slight.  </a:t>
            </a:r>
          </a:p>
          <a:p>
            <a:r>
              <a:rPr lang="en-GB" baseline="0" dirty="0" smtClean="0"/>
              <a:t>In contrast, all non-Maths-A students (green and blue) failed significantly more in 200910 and 201011 than previously.  So the effect of ‘year’ does not affect all groups equally. </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20</a:t>
            </a:fld>
            <a:endParaRPr lang="en-GB"/>
          </a:p>
        </p:txBody>
      </p:sp>
    </p:spTree>
    <p:extLst>
      <p:ext uri="{BB962C8B-B14F-4D97-AF65-F5344CB8AC3E}">
        <p14:creationId xmlns:p14="http://schemas.microsoft.com/office/powerpoint/2010/main" val="28227756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Clear that in 201011, the students</a:t>
            </a:r>
            <a:r>
              <a:rPr lang="en-GB" baseline="0" dirty="0" smtClean="0"/>
              <a:t> referring modules were those without A in A-level maths (they are below the red line).</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23</a:t>
            </a:fld>
            <a:endParaRPr lang="en-GB"/>
          </a:p>
        </p:txBody>
      </p:sp>
    </p:spTree>
    <p:extLst>
      <p:ext uri="{BB962C8B-B14F-4D97-AF65-F5344CB8AC3E}">
        <p14:creationId xmlns:p14="http://schemas.microsoft.com/office/powerpoint/2010/main" val="19158878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 entirely:  statistically significant</a:t>
            </a:r>
            <a:r>
              <a:rPr lang="en-GB" baseline="0" dirty="0" smtClean="0"/>
              <a:t> differences, BUT 200910 actually shows </a:t>
            </a:r>
            <a:r>
              <a:rPr lang="en-GB" b="1" u="sng" baseline="0" dirty="0" smtClean="0"/>
              <a:t>better</a:t>
            </a:r>
            <a:r>
              <a:rPr lang="en-GB" baseline="0" dirty="0" smtClean="0"/>
              <a:t> incoming grades than previous year, and 201011, whilst lower incoming grades than 200910, is still higher than 200809,  yet performance is worse.  </a:t>
            </a:r>
          </a:p>
          <a:p>
            <a:endParaRPr lang="en-GB" baseline="0" dirty="0" smtClean="0"/>
          </a:p>
          <a:p>
            <a:r>
              <a:rPr lang="en-GB" dirty="0" smtClean="0"/>
              <a:t>It is 201112 that differs</a:t>
            </a:r>
            <a:r>
              <a:rPr lang="en-GB" baseline="0" dirty="0" smtClean="0"/>
              <a:t> significantly.  Up here [click].  The difference between the previous three years is marginal.</a:t>
            </a:r>
          </a:p>
          <a:p>
            <a:endParaRPr lang="en-GB" baseline="0" dirty="0" smtClean="0"/>
          </a:p>
          <a:p>
            <a:r>
              <a:rPr lang="en-GB" baseline="0" dirty="0" smtClean="0"/>
              <a:t>Grade inflation always possible too – a 200708 ‘AA’ may not mean the same as a 201112 ‘AA’.</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24</a:t>
            </a:fld>
            <a:endParaRPr lang="en-GB"/>
          </a:p>
        </p:txBody>
      </p:sp>
    </p:spTree>
    <p:extLst>
      <p:ext uri="{BB962C8B-B14F-4D97-AF65-F5344CB8AC3E}">
        <p14:creationId xmlns:p14="http://schemas.microsoft.com/office/powerpoint/2010/main" val="8411705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Looking at potential sources of difference between cohorts</a:t>
            </a:r>
            <a:r>
              <a:rPr lang="en-GB" baseline="0" dirty="0" smtClean="0"/>
              <a:t> – things that could affect experience of a cohort.</a:t>
            </a:r>
            <a:r>
              <a:rPr lang="en-GB" dirty="0" smtClean="0"/>
              <a:t> </a:t>
            </a:r>
          </a:p>
          <a:p>
            <a:r>
              <a:rPr lang="en-GB" dirty="0" smtClean="0"/>
              <a:t>To calculate</a:t>
            </a:r>
            <a:r>
              <a:rPr lang="en-GB" baseline="0" dirty="0" smtClean="0"/>
              <a:t> performance against peers, Department of Education data was collected on the average UCAS score of students at each UK school/institution.  The Southampton students’ UCAS scores were then compared to the average UCAS score of a student taking their final exams at that students’ school, for the same year.  Care was taken to match deferring/mature students with the appropriate year of data!</a:t>
            </a:r>
          </a:p>
          <a:p>
            <a:endParaRPr lang="en-GB" b="1" baseline="0" dirty="0" smtClean="0"/>
          </a:p>
          <a:p>
            <a:r>
              <a:rPr lang="en-GB" b="1" baseline="0" dirty="0" smtClean="0"/>
              <a:t>Likely that all three of these had effect on the character of the cohort, BUT no single direct relationship, e.g. not the case that results declined in direct proportion to size of cohort.  </a:t>
            </a:r>
            <a:endParaRPr lang="en-GB" b="1" dirty="0"/>
          </a:p>
        </p:txBody>
      </p:sp>
      <p:sp>
        <p:nvSpPr>
          <p:cNvPr id="4" name="Slide Number Placeholder 3"/>
          <p:cNvSpPr>
            <a:spLocks noGrp="1"/>
          </p:cNvSpPr>
          <p:nvPr>
            <p:ph type="sldNum" sz="quarter" idx="10"/>
          </p:nvPr>
        </p:nvSpPr>
        <p:spPr/>
        <p:txBody>
          <a:bodyPr/>
          <a:lstStyle/>
          <a:p>
            <a:fld id="{D2F3DC21-663B-4F0A-BB30-473345815AA8}" type="slidenum">
              <a:rPr lang="en-GB" smtClean="0"/>
              <a:t>25</a:t>
            </a:fld>
            <a:endParaRPr lang="en-GB"/>
          </a:p>
        </p:txBody>
      </p:sp>
    </p:spTree>
    <p:extLst>
      <p:ext uri="{BB962C8B-B14F-4D97-AF65-F5344CB8AC3E}">
        <p14:creationId xmlns:p14="http://schemas.microsoft.com/office/powerpoint/2010/main" val="257762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This project has four broad aims.  </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effectLst/>
                <a:latin typeface="+mn-lt"/>
                <a:ea typeface="+mn-ea"/>
                <a:cs typeface="+mn-cs"/>
              </a:rPr>
              <a:t>investigate further the degree to which undergraduate students in Physics and Astronomy are underperforming, in the sense of failing modules and repeating study.  </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effectLst/>
                <a:latin typeface="+mn-lt"/>
                <a:ea typeface="+mn-ea"/>
                <a:cs typeface="+mn-cs"/>
              </a:rPr>
              <a:t>investigate the possible reasons for students’ underperformance.  Particular attention will be paid to the possible connections between performance and prior mathematical education, between performance and general entry standards, and between performance and type of previous education.   </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effectLst/>
                <a:latin typeface="+mn-lt"/>
                <a:ea typeface="+mn-ea"/>
                <a:cs typeface="+mn-cs"/>
              </a:rPr>
              <a:t>examine the transition experience of the current 1</a:t>
            </a:r>
            <a:r>
              <a:rPr lang="en-GB" sz="1200" kern="1200" baseline="30000" dirty="0" smtClean="0">
                <a:solidFill>
                  <a:schemeClr val="tx1"/>
                </a:solidFill>
                <a:effectLst/>
                <a:latin typeface="+mn-lt"/>
                <a:ea typeface="+mn-ea"/>
                <a:cs typeface="+mn-cs"/>
              </a:rPr>
              <a:t>st</a:t>
            </a:r>
            <a:r>
              <a:rPr lang="en-GB" sz="1200" kern="1200" dirty="0" smtClean="0">
                <a:solidFill>
                  <a:schemeClr val="tx1"/>
                </a:solidFill>
                <a:effectLst/>
                <a:latin typeface="+mn-lt"/>
                <a:ea typeface="+mn-ea"/>
                <a:cs typeface="+mn-cs"/>
              </a:rPr>
              <a:t> year physics undergraduates, with a focus on their engagement and the impact of induction.  </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effectLst/>
                <a:latin typeface="+mn-lt"/>
                <a:ea typeface="+mn-ea"/>
                <a:cs typeface="+mn-cs"/>
              </a:rPr>
              <a:t>form recommendations that may encourage a lower rate of module failures, referrals, and repeat study years with future intakes.  </a:t>
            </a:r>
          </a:p>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3</a:t>
            </a:fld>
            <a:endParaRPr lang="en-GB"/>
          </a:p>
        </p:txBody>
      </p:sp>
    </p:spTree>
    <p:extLst>
      <p:ext uri="{BB962C8B-B14F-4D97-AF65-F5344CB8AC3E}">
        <p14:creationId xmlns:p14="http://schemas.microsoft.com/office/powerpoint/2010/main" val="39845611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smtClean="0"/>
              <a:t>If </a:t>
            </a:r>
            <a:r>
              <a:rPr lang="en-GB" dirty="0" smtClean="0"/>
              <a:t>able to continue recruiting AA</a:t>
            </a:r>
            <a:r>
              <a:rPr lang="en-GB" baseline="0" dirty="0" smtClean="0"/>
              <a:t> candidates</a:t>
            </a:r>
            <a:r>
              <a:rPr lang="en-GB" dirty="0" smtClean="0"/>
              <a:t>, seems highly likely that</a:t>
            </a:r>
            <a:r>
              <a:rPr lang="en-GB" baseline="0" dirty="0" smtClean="0"/>
              <a:t> results will remain higher than with more mixed intake.  </a:t>
            </a:r>
          </a:p>
          <a:p>
            <a:endParaRPr lang="en-GB" baseline="0" dirty="0" smtClean="0"/>
          </a:p>
          <a:p>
            <a:r>
              <a:rPr lang="en-GB" baseline="0" dirty="0" smtClean="0"/>
              <a:t>Further maths – hypothesise that as the most challenging A-level incoming students have sat, this provides the most accurate measure of academic ability and potential, as well as a degree of engagement (have to be academically motivated to study it).</a:t>
            </a:r>
          </a:p>
          <a:p>
            <a:endParaRPr lang="en-GB" baseline="0" dirty="0" smtClean="0"/>
          </a:p>
          <a:p>
            <a:r>
              <a:rPr lang="en-GB" baseline="0" dirty="0" smtClean="0"/>
              <a:t>Student with same prior achievement did NOT achieve the same in 201011 compared to 200809 or even 200910.</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26</a:t>
            </a:fld>
            <a:endParaRPr lang="en-GB"/>
          </a:p>
        </p:txBody>
      </p:sp>
    </p:spTree>
    <p:extLst>
      <p:ext uri="{BB962C8B-B14F-4D97-AF65-F5344CB8AC3E}">
        <p14:creationId xmlns:p14="http://schemas.microsoft.com/office/powerpoint/2010/main" val="41423708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Investigate staff and student perceptions of the reasons for success/failure in first year.</a:t>
            </a:r>
          </a:p>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27</a:t>
            </a:fld>
            <a:endParaRPr lang="en-GB"/>
          </a:p>
        </p:txBody>
      </p:sp>
    </p:spTree>
    <p:extLst>
      <p:ext uri="{BB962C8B-B14F-4D97-AF65-F5344CB8AC3E}">
        <p14:creationId xmlns:p14="http://schemas.microsoft.com/office/powerpoint/2010/main" val="37492936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Will focus</a:t>
            </a:r>
            <a:r>
              <a:rPr lang="en-GB" baseline="0" dirty="0" smtClean="0"/>
              <a:t> on the findings from students and contrast these with the views provided by staff.  </a:t>
            </a:r>
          </a:p>
          <a:p>
            <a:endParaRPr lang="en-GB" baseline="0" dirty="0" smtClean="0"/>
          </a:p>
          <a:p>
            <a:r>
              <a:rPr lang="en-GB" dirty="0" smtClean="0"/>
              <a:t>Three with underperforming UG students, three with typically performing UG students</a:t>
            </a:r>
          </a:p>
          <a:p>
            <a:r>
              <a:rPr lang="en-GB" dirty="0" smtClean="0"/>
              <a:t>4-5 students in each, ~6 hours total data</a:t>
            </a:r>
          </a:p>
          <a:p>
            <a:endParaRPr lang="en-GB" dirty="0" smtClean="0"/>
          </a:p>
          <a:p>
            <a:r>
              <a:rPr lang="en-GB" b="1" dirty="0" smtClean="0"/>
              <a:t>Key problem:</a:t>
            </a:r>
            <a:r>
              <a:rPr lang="en-GB" b="0" dirty="0" smtClean="0"/>
              <a:t> the students who actually volunteered were self-selected</a:t>
            </a:r>
            <a:r>
              <a:rPr lang="en-GB" b="0" baseline="0" dirty="0" smtClean="0"/>
              <a:t> and so we can NOT assume they represent all students.  In particular, for the underperforming sample, it is </a:t>
            </a:r>
            <a:r>
              <a:rPr lang="en-GB" b="0" u="sng" baseline="0" dirty="0" smtClean="0"/>
              <a:t>reasonable to assume (as has been done in previous research) that the students in the focus groups were more engaged, motivated, pro-active and so on than the average underperforming student.</a:t>
            </a:r>
            <a:endParaRPr lang="en-GB" b="1" u="sng" dirty="0" smtClean="0"/>
          </a:p>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28</a:t>
            </a:fld>
            <a:endParaRPr lang="en-GB"/>
          </a:p>
        </p:txBody>
      </p:sp>
    </p:spTree>
    <p:extLst>
      <p:ext uri="{BB962C8B-B14F-4D97-AF65-F5344CB8AC3E}">
        <p14:creationId xmlns:p14="http://schemas.microsoft.com/office/powerpoint/2010/main" val="6460420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Advantages of the focus group</a:t>
            </a:r>
          </a:p>
          <a:p>
            <a:r>
              <a:rPr lang="en-GB" dirty="0" smtClean="0"/>
              <a:t>Participants</a:t>
            </a:r>
            <a:r>
              <a:rPr lang="en-GB" baseline="0" dirty="0" smtClean="0"/>
              <a:t> (both U and T type groups) were shown this diagram before we began the focus group discussion.  I explained that these areas were the four main topics I was interested to hear their views on, and within those the sort of prompts that I might ask.  I began each session by asking students how beginning their physics course compared to their expectations, and from there let the students lead.  I asked for clarifications and particularly tried to bring in all students (give all opportunity to speak) but otherwise tried to minimise my influence.</a:t>
            </a:r>
          </a:p>
          <a:p>
            <a:endParaRPr lang="en-GB" baseline="0" dirty="0" smtClean="0"/>
          </a:p>
          <a:p>
            <a:r>
              <a:rPr lang="en-GB" baseline="0" dirty="0" smtClean="0"/>
              <a:t>Focus group structure was influenced by points raised by the lecturers I interviewed, and by the research literature on the transitions process, in particular, a previous research project at Leicester looking at first year module failure in Biosciences.</a:t>
            </a:r>
          </a:p>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29</a:t>
            </a:fld>
            <a:endParaRPr lang="en-GB"/>
          </a:p>
        </p:txBody>
      </p:sp>
    </p:spTree>
    <p:extLst>
      <p:ext uri="{BB962C8B-B14F-4D97-AF65-F5344CB8AC3E}">
        <p14:creationId xmlns:p14="http://schemas.microsoft.com/office/powerpoint/2010/main" val="25049056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Notably </a:t>
            </a:r>
            <a:r>
              <a:rPr lang="en-GB" u="sng" dirty="0" smtClean="0"/>
              <a:t>few</a:t>
            </a:r>
            <a:r>
              <a:rPr lang="en-GB" u="none" baseline="0" dirty="0" smtClean="0"/>
              <a:t> references to lecturers, cohort size.</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30</a:t>
            </a:fld>
            <a:endParaRPr lang="en-GB"/>
          </a:p>
        </p:txBody>
      </p:sp>
    </p:spTree>
    <p:extLst>
      <p:ext uri="{BB962C8B-B14F-4D97-AF65-F5344CB8AC3E}">
        <p14:creationId xmlns:p14="http://schemas.microsoft.com/office/powerpoint/2010/main" val="12028837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Staff explanations.  Can be broadly grouped into 5 areas: work level,</a:t>
            </a:r>
            <a:r>
              <a:rPr lang="en-GB" baseline="0" dirty="0" smtClean="0"/>
              <a:t> prior knowledge, personal factors, motivation for being here, and expectations.</a:t>
            </a:r>
          </a:p>
        </p:txBody>
      </p:sp>
      <p:sp>
        <p:nvSpPr>
          <p:cNvPr id="4" name="Slide Number Placeholder 3"/>
          <p:cNvSpPr>
            <a:spLocks noGrp="1"/>
          </p:cNvSpPr>
          <p:nvPr>
            <p:ph type="sldNum" sz="quarter" idx="10"/>
          </p:nvPr>
        </p:nvSpPr>
        <p:spPr/>
        <p:txBody>
          <a:bodyPr/>
          <a:lstStyle/>
          <a:p>
            <a:fld id="{D2F3DC21-663B-4F0A-BB30-473345815AA8}" type="slidenum">
              <a:rPr lang="en-GB" smtClean="0"/>
              <a:t>32</a:t>
            </a:fld>
            <a:endParaRPr lang="en-GB"/>
          </a:p>
        </p:txBody>
      </p:sp>
    </p:spTree>
    <p:extLst>
      <p:ext uri="{BB962C8B-B14F-4D97-AF65-F5344CB8AC3E}">
        <p14:creationId xmlns:p14="http://schemas.microsoft.com/office/powerpoint/2010/main" val="40040424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Staff explanations</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33</a:t>
            </a:fld>
            <a:endParaRPr lang="en-GB"/>
          </a:p>
        </p:txBody>
      </p:sp>
    </p:spTree>
    <p:extLst>
      <p:ext uri="{BB962C8B-B14F-4D97-AF65-F5344CB8AC3E}">
        <p14:creationId xmlns:p14="http://schemas.microsoft.com/office/powerpoint/2010/main" val="34502815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Summary of student’s explicit explanations of failure.</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34</a:t>
            </a:fld>
            <a:endParaRPr lang="en-GB"/>
          </a:p>
        </p:txBody>
      </p:sp>
    </p:spTree>
    <p:extLst>
      <p:ext uri="{BB962C8B-B14F-4D97-AF65-F5344CB8AC3E}">
        <p14:creationId xmlns:p14="http://schemas.microsoft.com/office/powerpoint/2010/main" val="36714282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What’s striking: students</a:t>
            </a:r>
            <a:r>
              <a:rPr lang="en-GB" baseline="0" dirty="0" smtClean="0"/>
              <a:t> believe can pass (and do).  As found in previous research.</a:t>
            </a:r>
          </a:p>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35</a:t>
            </a:fld>
            <a:endParaRPr lang="en-GB"/>
          </a:p>
        </p:txBody>
      </p:sp>
    </p:spTree>
    <p:extLst>
      <p:ext uri="{BB962C8B-B14F-4D97-AF65-F5344CB8AC3E}">
        <p14:creationId xmlns:p14="http://schemas.microsoft.com/office/powerpoint/2010/main" val="24157245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Often unprepared – comments about “floating through” A-level, a valid point when for many gifted students a thorough</a:t>
            </a:r>
            <a:r>
              <a:rPr lang="en-GB" baseline="0" dirty="0" smtClean="0"/>
              <a:t> revision practice may not have been necessary.</a:t>
            </a:r>
          </a:p>
          <a:p>
            <a:endParaRPr lang="en-GB" baseline="0" dirty="0" smtClean="0"/>
          </a:p>
          <a:p>
            <a:r>
              <a:rPr lang="en-GB" baseline="0" dirty="0" smtClean="0"/>
              <a:t>Very clear contrast in attitudes between U and T students.  Here, comments from Underperforming students.</a:t>
            </a:r>
          </a:p>
          <a:p>
            <a:r>
              <a:rPr lang="en-GB" baseline="0" dirty="0" smtClean="0"/>
              <a:t>LOW LEVEL OF SKILLS</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36</a:t>
            </a:fld>
            <a:endParaRPr lang="en-GB"/>
          </a:p>
        </p:txBody>
      </p:sp>
    </p:spTree>
    <p:extLst>
      <p:ext uri="{BB962C8B-B14F-4D97-AF65-F5344CB8AC3E}">
        <p14:creationId xmlns:p14="http://schemas.microsoft.com/office/powerpoint/2010/main" val="767856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research is split between the initial quantitative analysis and later qualitative investigation.</a:t>
            </a:r>
          </a:p>
          <a:p>
            <a:pPr marL="171450" indent="-171450">
              <a:buFont typeface="Arial" pitchFamily="34" charset="0"/>
              <a:buChar char="•"/>
            </a:pPr>
            <a:r>
              <a:rPr lang="en-GB" sz="1200" kern="1200" dirty="0" smtClean="0">
                <a:solidFill>
                  <a:schemeClr val="tx1"/>
                </a:solidFill>
                <a:effectLst/>
                <a:latin typeface="+mn-lt"/>
                <a:ea typeface="+mn-ea"/>
                <a:cs typeface="+mn-cs"/>
              </a:rPr>
              <a:t>The quantitative research will look in depth at data, and will try to locate patterns.  </a:t>
            </a:r>
          </a:p>
          <a:p>
            <a:pPr marL="171450" indent="-171450">
              <a:buFont typeface="Arial" pitchFamily="34" charset="0"/>
              <a:buChar char="•"/>
            </a:pPr>
            <a:r>
              <a:rPr lang="en-GB" sz="1200" kern="1200" dirty="0" smtClean="0">
                <a:solidFill>
                  <a:schemeClr val="tx1"/>
                </a:solidFill>
                <a:effectLst/>
                <a:latin typeface="+mn-lt"/>
                <a:ea typeface="+mn-ea"/>
                <a:cs typeface="+mn-cs"/>
              </a:rPr>
              <a:t>The qualitative research aims to probe in greater depth the patterns indicated by the quantitative results.  It will utilise the views of both staff and students, and seek to gain greater insight into the thoughts of those students failing to successfully transition.  </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4</a:t>
            </a:fld>
            <a:endParaRPr lang="en-GB"/>
          </a:p>
        </p:txBody>
      </p:sp>
    </p:spTree>
    <p:extLst>
      <p:ext uri="{BB962C8B-B14F-4D97-AF65-F5344CB8AC3E}">
        <p14:creationId xmlns:p14="http://schemas.microsoft.com/office/powerpoint/2010/main" val="42432622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Here – T student,</a:t>
            </a:r>
            <a:r>
              <a:rPr lang="en-GB" baseline="0" dirty="0" smtClean="0"/>
              <a:t> describes revision at uni as different, and most agreed it required significantly more effort than at school, but her baseline assumptions are that (a) she will have to revise, and (b) she might have to think about </a:t>
            </a:r>
            <a:r>
              <a:rPr lang="en-GB" i="1" baseline="0" dirty="0" smtClean="0"/>
              <a:t>how</a:t>
            </a:r>
            <a:r>
              <a:rPr lang="en-GB" i="0" baseline="0" dirty="0" smtClean="0"/>
              <a:t> she revises in order to do so effectively.</a:t>
            </a:r>
          </a:p>
          <a:p>
            <a:endParaRPr lang="en-GB" baseline="0" dirty="0" smtClean="0"/>
          </a:p>
        </p:txBody>
      </p:sp>
      <p:sp>
        <p:nvSpPr>
          <p:cNvPr id="4" name="Slide Number Placeholder 3"/>
          <p:cNvSpPr>
            <a:spLocks noGrp="1"/>
          </p:cNvSpPr>
          <p:nvPr>
            <p:ph type="sldNum" sz="quarter" idx="10"/>
          </p:nvPr>
        </p:nvSpPr>
        <p:spPr/>
        <p:txBody>
          <a:bodyPr/>
          <a:lstStyle/>
          <a:p>
            <a:fld id="{D2F3DC21-663B-4F0A-BB30-473345815AA8}" type="slidenum">
              <a:rPr lang="en-GB" smtClean="0"/>
              <a:t>37</a:t>
            </a:fld>
            <a:endParaRPr lang="en-GB"/>
          </a:p>
        </p:txBody>
      </p:sp>
    </p:spTree>
    <p:extLst>
      <p:ext uri="{BB962C8B-B14F-4D97-AF65-F5344CB8AC3E}">
        <p14:creationId xmlns:p14="http://schemas.microsoft.com/office/powerpoint/2010/main" val="7678562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Another factor frequently</a:t>
            </a:r>
            <a:r>
              <a:rPr lang="en-GB" baseline="0" dirty="0" smtClean="0"/>
              <a:t> mentioned.  </a:t>
            </a:r>
            <a:r>
              <a:rPr lang="en-GB" dirty="0" smtClean="0"/>
              <a:t>Students –</a:t>
            </a:r>
            <a:r>
              <a:rPr lang="en-GB" baseline="0" dirty="0" smtClean="0"/>
              <a:t> all bar one described it very negatively, although some on reflection conceded that it would be a useful “as well as” tool although it was inadequate as a replacement for problem sheets.</a:t>
            </a:r>
          </a:p>
        </p:txBody>
      </p:sp>
      <p:sp>
        <p:nvSpPr>
          <p:cNvPr id="4" name="Slide Number Placeholder 3"/>
          <p:cNvSpPr>
            <a:spLocks noGrp="1"/>
          </p:cNvSpPr>
          <p:nvPr>
            <p:ph type="sldNum" sz="quarter" idx="10"/>
          </p:nvPr>
        </p:nvSpPr>
        <p:spPr/>
        <p:txBody>
          <a:bodyPr/>
          <a:lstStyle/>
          <a:p>
            <a:fld id="{D2F3DC21-663B-4F0A-BB30-473345815AA8}" type="slidenum">
              <a:rPr lang="en-GB" smtClean="0"/>
              <a:t>38</a:t>
            </a:fld>
            <a:endParaRPr lang="en-GB"/>
          </a:p>
        </p:txBody>
      </p:sp>
    </p:spTree>
    <p:extLst>
      <p:ext uri="{BB962C8B-B14F-4D97-AF65-F5344CB8AC3E}">
        <p14:creationId xmlns:p14="http://schemas.microsoft.com/office/powerpoint/2010/main" val="10676035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Then as to working habits, question: why?</a:t>
            </a:r>
          </a:p>
          <a:p>
            <a:r>
              <a:rPr lang="en-GB" dirty="0" smtClean="0"/>
              <a:t>What leads students to</a:t>
            </a:r>
            <a:r>
              <a:rPr lang="en-GB" baseline="0" dirty="0" smtClean="0"/>
              <a:t> not engage with problem sheets, not revise?</a:t>
            </a:r>
          </a:p>
          <a:p>
            <a:endParaRPr lang="en-GB" baseline="0" dirty="0" smtClean="0"/>
          </a:p>
        </p:txBody>
      </p:sp>
      <p:sp>
        <p:nvSpPr>
          <p:cNvPr id="4" name="Slide Number Placeholder 3"/>
          <p:cNvSpPr>
            <a:spLocks noGrp="1"/>
          </p:cNvSpPr>
          <p:nvPr>
            <p:ph type="sldNum" sz="quarter" idx="10"/>
          </p:nvPr>
        </p:nvSpPr>
        <p:spPr/>
        <p:txBody>
          <a:bodyPr/>
          <a:lstStyle/>
          <a:p>
            <a:fld id="{D2F3DC21-663B-4F0A-BB30-473345815AA8}" type="slidenum">
              <a:rPr lang="en-GB" smtClean="0"/>
              <a:t>39</a:t>
            </a:fld>
            <a:endParaRPr lang="en-GB"/>
          </a:p>
        </p:txBody>
      </p:sp>
    </p:spTree>
    <p:extLst>
      <p:ext uri="{BB962C8B-B14F-4D97-AF65-F5344CB8AC3E}">
        <p14:creationId xmlns:p14="http://schemas.microsoft.com/office/powerpoint/2010/main" val="18734944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First, U student.</a:t>
            </a:r>
          </a:p>
          <a:p>
            <a:r>
              <a:rPr lang="en-GB" dirty="0" smtClean="0"/>
              <a:t>The opposite</a:t>
            </a:r>
            <a:r>
              <a:rPr lang="en-GB" baseline="0" dirty="0" smtClean="0"/>
              <a:t> extreme: a T student who had not been impressed by her first year tutor’s running of tutorials. </a:t>
            </a:r>
          </a:p>
          <a:p>
            <a:endParaRPr lang="en-GB" baseline="0" dirty="0" smtClean="0"/>
          </a:p>
          <a:p>
            <a:r>
              <a:rPr lang="en-GB" sz="1200" b="0" i="0" u="none" strike="noStrike" kern="1200" baseline="0" dirty="0" smtClean="0">
                <a:solidFill>
                  <a:schemeClr val="tx1"/>
                </a:solidFill>
                <a:latin typeface="+mn-lt"/>
                <a:ea typeface="+mn-ea"/>
                <a:cs typeface="+mn-cs"/>
              </a:rPr>
              <a:t>I remember doing her problem sheets, and like you'd do  a question, really hard, you'd slog through it and get the right answer and it was a real like Yeah!  You really felt satisfied.  And everyone was like, Oh what did you get, what did you get?  It was really good.  Whereas with [name’s] were like </a:t>
            </a:r>
            <a:r>
              <a:rPr lang="en-GB" sz="1200" b="0" i="0" u="none" strike="noStrike" kern="1200" baseline="0" dirty="0" err="1" smtClean="0">
                <a:solidFill>
                  <a:schemeClr val="tx1"/>
                </a:solidFill>
                <a:latin typeface="+mn-lt"/>
                <a:ea typeface="+mn-ea"/>
                <a:cs typeface="+mn-cs"/>
              </a:rPr>
              <a:t>ppfffffffttttt</a:t>
            </a:r>
            <a:r>
              <a:rPr lang="en-GB" sz="1200" b="0" i="0" u="none" strike="noStrike" kern="1200" baseline="0" dirty="0" smtClean="0">
                <a:solidFill>
                  <a:schemeClr val="tx1"/>
                </a:solidFill>
                <a:latin typeface="+mn-lt"/>
                <a:ea typeface="+mn-ea"/>
                <a:cs typeface="+mn-cs"/>
              </a:rPr>
              <a:t>. To the point where some people - like one of my housemates, there was a question on polarisation, and he stared at it for 45 minutes, before drawing a picture of a polar bear and just handing it in.  That is the feeling that [name’s] problem sheets bring on.  </a:t>
            </a:r>
          </a:p>
          <a:p>
            <a:endParaRPr lang="en-GB" sz="1200" b="0" i="0" u="none" strike="noStrike" kern="1200" baseline="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40</a:t>
            </a:fld>
            <a:endParaRPr lang="en-GB"/>
          </a:p>
        </p:txBody>
      </p:sp>
    </p:spTree>
    <p:extLst>
      <p:ext uri="{BB962C8B-B14F-4D97-AF65-F5344CB8AC3E}">
        <p14:creationId xmlns:p14="http://schemas.microsoft.com/office/powerpoint/2010/main" val="37997815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First, U student.  Social stigma</a:t>
            </a:r>
            <a:r>
              <a:rPr lang="en-GB" baseline="0" dirty="0" smtClean="0"/>
              <a:t> attached to seeking help; intimidated by other high-flying students; not used to having to ask for help.</a:t>
            </a:r>
            <a:endParaRPr lang="en-GB" dirty="0" smtClean="0"/>
          </a:p>
          <a:p>
            <a:r>
              <a:rPr lang="en-GB" dirty="0" smtClean="0"/>
              <a:t>The opposite</a:t>
            </a:r>
            <a:r>
              <a:rPr lang="en-GB" baseline="0" dirty="0" smtClean="0"/>
              <a:t> extreme: a T student who had not been impressed by her first year tutor’s running of tutorials. </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41</a:t>
            </a:fld>
            <a:endParaRPr lang="en-GB"/>
          </a:p>
        </p:txBody>
      </p:sp>
    </p:spTree>
    <p:extLst>
      <p:ext uri="{BB962C8B-B14F-4D97-AF65-F5344CB8AC3E}">
        <p14:creationId xmlns:p14="http://schemas.microsoft.com/office/powerpoint/2010/main" val="37997815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Relationships play a huge</a:t>
            </a:r>
            <a:r>
              <a:rPr lang="en-GB" baseline="0" dirty="0" smtClean="0"/>
              <a:t> role in how students access help (or not). Large variation reported in “how tutors tutor”</a:t>
            </a:r>
          </a:p>
          <a:p>
            <a:r>
              <a:rPr lang="en-GB" baseline="0" dirty="0" smtClean="0"/>
              <a:t>Here a second year student talks about having changed tutor.  </a:t>
            </a:r>
          </a:p>
          <a:p>
            <a:endParaRPr lang="en-GB" baseline="0" dirty="0" smtClean="0"/>
          </a:p>
          <a:p>
            <a:r>
              <a:rPr lang="en-GB" baseline="0" dirty="0" smtClean="0"/>
              <a:t>Relationships going well – perceived by some on the outside to be rather exclusive.  If they had not become ‘mates’ with the rest of the department, felt a bit shut out.</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42</a:t>
            </a:fld>
            <a:endParaRPr lang="en-GB"/>
          </a:p>
        </p:txBody>
      </p:sp>
    </p:spTree>
    <p:extLst>
      <p:ext uri="{BB962C8B-B14F-4D97-AF65-F5344CB8AC3E}">
        <p14:creationId xmlns:p14="http://schemas.microsoft.com/office/powerpoint/2010/main" val="36675869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Very high</a:t>
            </a:r>
            <a:r>
              <a:rPr lang="en-GB" baseline="0" dirty="0" smtClean="0"/>
              <a:t> number of references to maths (note: no prompts by researcher regarding maths at all).  Both students and staff felt that maths was key.</a:t>
            </a:r>
          </a:p>
          <a:p>
            <a:endParaRPr lang="en-GB" baseline="0" dirty="0" smtClean="0"/>
          </a:p>
          <a:p>
            <a:r>
              <a:rPr lang="en-GB" baseline="0" dirty="0" smtClean="0"/>
              <a:t>This quotation is typical of the FM students spoken to.</a:t>
            </a:r>
          </a:p>
          <a:p>
            <a:r>
              <a:rPr lang="en-GB" baseline="0" dirty="0" smtClean="0"/>
              <a:t>This student view corresponds to lecturer’s perception of student difficulties.  Maths is a problem!</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43</a:t>
            </a:fld>
            <a:endParaRPr lang="en-GB"/>
          </a:p>
        </p:txBody>
      </p:sp>
    </p:spTree>
    <p:extLst>
      <p:ext uri="{BB962C8B-B14F-4D97-AF65-F5344CB8AC3E}">
        <p14:creationId xmlns:p14="http://schemas.microsoft.com/office/powerpoint/2010/main" val="4251381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Typical comment</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44</a:t>
            </a:fld>
            <a:endParaRPr lang="en-GB"/>
          </a:p>
        </p:txBody>
      </p:sp>
    </p:spTree>
    <p:extLst>
      <p:ext uri="{BB962C8B-B14F-4D97-AF65-F5344CB8AC3E}">
        <p14:creationId xmlns:p14="http://schemas.microsoft.com/office/powerpoint/2010/main" val="1611467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Key members of staff aware of problems, and skills Workshops did run until expansion of cohort.</a:t>
            </a:r>
          </a:p>
          <a:p>
            <a:endParaRPr lang="en-GB" baseline="0" dirty="0" smtClean="0"/>
          </a:p>
          <a:p>
            <a:r>
              <a:rPr lang="en-GB" baseline="0" dirty="0" smtClean="0"/>
              <a:t>Skills – no induction would be fine if skills already possessed, but by students’ and lecturers’ reckonings, this is not the case.</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45</a:t>
            </a:fld>
            <a:endParaRPr lang="en-GB"/>
          </a:p>
        </p:txBody>
      </p:sp>
    </p:spTree>
    <p:extLst>
      <p:ext uri="{BB962C8B-B14F-4D97-AF65-F5344CB8AC3E}">
        <p14:creationId xmlns:p14="http://schemas.microsoft.com/office/powerpoint/2010/main" val="35823805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Mentoring: have</a:t>
            </a:r>
            <a:r>
              <a:rPr lang="en-GB" baseline="0" dirty="0" smtClean="0"/>
              <a:t> willing volunteers already, and struggling students indicated that they would have liked to know that they were available.  Underperforming students </a:t>
            </a:r>
            <a:r>
              <a:rPr lang="en-GB" b="1" i="0" baseline="0" dirty="0" smtClean="0"/>
              <a:t>not</a:t>
            </a:r>
            <a:r>
              <a:rPr lang="en-GB" baseline="0" dirty="0" smtClean="0"/>
              <a:t> emphasise the relationships they had formed with fellow students, tutors or ‘parents’; this was a strong contrast to the typically performing students.</a:t>
            </a:r>
          </a:p>
          <a:p>
            <a:endParaRPr lang="en-GB" baseline="0" dirty="0" smtClean="0"/>
          </a:p>
          <a:p>
            <a:r>
              <a:rPr lang="en-GB" baseline="0" dirty="0" smtClean="0"/>
              <a:t>Curriculum review: seems this highlighted many of the issues already.</a:t>
            </a:r>
          </a:p>
          <a:p>
            <a:endParaRPr lang="en-GB" baseline="0" dirty="0" smtClean="0"/>
          </a:p>
          <a:p>
            <a:r>
              <a:rPr lang="en-GB" baseline="0" dirty="0" smtClean="0"/>
              <a:t>Large cohort is a problem if it stopped Workshops!</a:t>
            </a:r>
          </a:p>
          <a:p>
            <a:endParaRPr lang="en-GB" baseline="0" dirty="0" smtClean="0"/>
          </a:p>
          <a:p>
            <a:r>
              <a:rPr lang="en-GB" baseline="0" dirty="0" smtClean="0"/>
              <a:t>Mastering Physics seems to have the potential to be an excellent aid to learning, but it’s not at all clear it is performing well at the moment.  Query whether being used in the way originally intended?</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47</a:t>
            </a:fld>
            <a:endParaRPr lang="en-GB"/>
          </a:p>
        </p:txBody>
      </p:sp>
    </p:spTree>
    <p:extLst>
      <p:ext uri="{BB962C8B-B14F-4D97-AF65-F5344CB8AC3E}">
        <p14:creationId xmlns:p14="http://schemas.microsoft.com/office/powerpoint/2010/main" val="3236122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a 200708</a:t>
            </a:r>
            <a:r>
              <a:rPr lang="en-GB" baseline="0" dirty="0" smtClean="0"/>
              <a:t> applicant who deferred and first fully enrolled in 200809 is counted as part of 200809 cohort.  Since the point was not to analyse application trends, but to analyse the performance of students once they arrived here.  </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5</a:t>
            </a:fld>
            <a:endParaRPr lang="en-GB"/>
          </a:p>
        </p:txBody>
      </p:sp>
    </p:spTree>
    <p:extLst>
      <p:ext uri="{BB962C8B-B14F-4D97-AF65-F5344CB8AC3E}">
        <p14:creationId xmlns:p14="http://schemas.microsoft.com/office/powerpoint/2010/main" val="3036976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Also changes in lecturers, as usual.</a:t>
            </a:r>
          </a:p>
          <a:p>
            <a:r>
              <a:rPr lang="en-GB" dirty="0" smtClean="0"/>
              <a:t>Changes</a:t>
            </a:r>
            <a:r>
              <a:rPr lang="en-GB" baseline="0" dirty="0" smtClean="0"/>
              <a:t> in Faculty/School structure more recently.</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6</a:t>
            </a:fld>
            <a:endParaRPr lang="en-GB"/>
          </a:p>
        </p:txBody>
      </p:sp>
    </p:spTree>
    <p:extLst>
      <p:ext uri="{BB962C8B-B14F-4D97-AF65-F5344CB8AC3E}">
        <p14:creationId xmlns:p14="http://schemas.microsoft.com/office/powerpoint/2010/main" val="460611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smtClean="0"/>
              <a:t>Data indicate fairly substantial underperformance in the 200910, and particularly 201011 cohorts.  Evident from multiple measures of student performance.</a:t>
            </a:r>
          </a:p>
          <a:p>
            <a:endParaRPr lang="en-GB" dirty="0" smtClean="0"/>
          </a:p>
          <a:p>
            <a:r>
              <a:rPr lang="en-GB" dirty="0" smtClean="0"/>
              <a:t>A significantly higher proportion of students referred (failed) a module (Pearson’s Chi-square,</a:t>
            </a:r>
            <a:r>
              <a:rPr lang="en-GB" baseline="0" dirty="0" smtClean="0"/>
              <a:t> p=0.01)</a:t>
            </a:r>
          </a:p>
          <a:p>
            <a:endParaRPr lang="en-GB" baseline="0" dirty="0" smtClean="0"/>
          </a:p>
          <a:p>
            <a:r>
              <a:rPr lang="en-GB" baseline="0" dirty="0" smtClean="0"/>
              <a:t>NOTE that 201112 cohort has only sat one exam session (two core modules) at this point.</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8</a:t>
            </a:fld>
            <a:endParaRPr lang="en-GB"/>
          </a:p>
        </p:txBody>
      </p:sp>
    </p:spTree>
    <p:extLst>
      <p:ext uri="{BB962C8B-B14F-4D97-AF65-F5344CB8AC3E}">
        <p14:creationId xmlns:p14="http://schemas.microsoft.com/office/powerpoint/2010/main" val="3905922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higher number of referrals (failed modules) per referring student.</a:t>
            </a:r>
            <a:r>
              <a:rPr lang="en-GB" baseline="0" dirty="0" smtClean="0"/>
              <a:t>  i.e. more students failed, and each of those failing students failed more modules each.</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9</a:t>
            </a:fld>
            <a:endParaRPr lang="en-GB"/>
          </a:p>
        </p:txBody>
      </p:sp>
    </p:spTree>
    <p:extLst>
      <p:ext uri="{BB962C8B-B14F-4D97-AF65-F5344CB8AC3E}">
        <p14:creationId xmlns:p14="http://schemas.microsoft.com/office/powerpoint/2010/main" val="4285213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Trend visible across 3</a:t>
            </a:r>
            <a:r>
              <a:rPr lang="en-GB" baseline="0" dirty="0" smtClean="0"/>
              <a:t> out of 4 first year core modules.  Independent Samples </a:t>
            </a:r>
            <a:r>
              <a:rPr lang="en-GB" baseline="0" dirty="0" err="1" smtClean="0"/>
              <a:t>Kruskal</a:t>
            </a:r>
            <a:r>
              <a:rPr lang="en-GB" baseline="0" dirty="0" smtClean="0"/>
              <a:t>-Wallis test found a significant variation between years for each module.</a:t>
            </a:r>
          </a:p>
          <a:p>
            <a:endParaRPr lang="en-GB" baseline="0" dirty="0" smtClean="0"/>
          </a:p>
          <a:p>
            <a:r>
              <a:rPr lang="en-GB" baseline="0" dirty="0" smtClean="0"/>
              <a:t>Odd one out is: 1015, Motion &amp; Relativity.  Taught by same lecturer for past 3 years (i.e. 200910, 201011, 201112)</a:t>
            </a:r>
          </a:p>
          <a:p>
            <a:r>
              <a:rPr lang="en-GB" baseline="0" dirty="0" smtClean="0"/>
              <a:t>Dramatic one is: 1022, Electricity and Magnetism.  Change of lecturer between 201011 and 201112.</a:t>
            </a:r>
          </a:p>
          <a:p>
            <a:endParaRPr lang="en-GB" baseline="0" dirty="0" smtClean="0"/>
          </a:p>
          <a:p>
            <a:r>
              <a:rPr lang="en-GB" baseline="0" dirty="0" smtClean="0"/>
              <a:t>Introduction of Master Physics is </a:t>
            </a:r>
            <a:r>
              <a:rPr lang="en-GB" b="1" baseline="0" dirty="0" smtClean="0"/>
              <a:t>not</a:t>
            </a:r>
            <a:r>
              <a:rPr lang="en-GB" b="0" baseline="0" dirty="0" smtClean="0"/>
              <a:t> at same point for each module, and does not correspond with drop in performance.  </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10</a:t>
            </a:fld>
            <a:endParaRPr lang="en-GB"/>
          </a:p>
        </p:txBody>
      </p:sp>
    </p:spTree>
    <p:extLst>
      <p:ext uri="{BB962C8B-B14F-4D97-AF65-F5344CB8AC3E}">
        <p14:creationId xmlns:p14="http://schemas.microsoft.com/office/powerpoint/2010/main" val="1012589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a:t>
            </a:r>
            <a:r>
              <a:rPr lang="en-GB" baseline="0" dirty="0" smtClean="0"/>
              <a:t> more m</a:t>
            </a:r>
            <a:r>
              <a:rPr lang="en-GB" dirty="0" smtClean="0"/>
              <a:t>ixed picture – so we can neither simply say “201011 was a bad year for all students at</a:t>
            </a:r>
            <a:r>
              <a:rPr lang="en-GB" baseline="0" dirty="0" smtClean="0"/>
              <a:t> any stage” nor “the 201011 cohort were a bad cohort who have gone on to underperform this year too”.  </a:t>
            </a:r>
          </a:p>
          <a:p>
            <a:r>
              <a:rPr lang="en-GB" baseline="0" dirty="0" smtClean="0"/>
              <a:t>Note though, the 201112 P2 module results necessarily include only those 201011 students who managed to progress onto P2 at all.</a:t>
            </a:r>
            <a:endParaRPr lang="en-GB" dirty="0"/>
          </a:p>
        </p:txBody>
      </p:sp>
      <p:sp>
        <p:nvSpPr>
          <p:cNvPr id="4" name="Slide Number Placeholder 3"/>
          <p:cNvSpPr>
            <a:spLocks noGrp="1"/>
          </p:cNvSpPr>
          <p:nvPr>
            <p:ph type="sldNum" sz="quarter" idx="10"/>
          </p:nvPr>
        </p:nvSpPr>
        <p:spPr/>
        <p:txBody>
          <a:bodyPr/>
          <a:lstStyle/>
          <a:p>
            <a:fld id="{D2F3DC21-663B-4F0A-BB30-473345815AA8}" type="slidenum">
              <a:rPr lang="en-GB" smtClean="0"/>
              <a:t>11</a:t>
            </a:fld>
            <a:endParaRPr lang="en-GB"/>
          </a:p>
        </p:txBody>
      </p:sp>
    </p:spTree>
    <p:extLst>
      <p:ext uri="{BB962C8B-B14F-4D97-AF65-F5344CB8AC3E}">
        <p14:creationId xmlns:p14="http://schemas.microsoft.com/office/powerpoint/2010/main" val="1012589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F4FD6BA-D6FC-48FB-B15B-58FFD93F81C8}" type="datetimeFigureOut">
              <a:rPr lang="en-GB" smtClean="0"/>
              <a:t>27/06/2012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2221893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FD6BA-D6FC-48FB-B15B-58FFD93F81C8}" type="datetimeFigureOut">
              <a:rPr lang="en-GB" smtClean="0"/>
              <a:t>27/06/2012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291130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FD6BA-D6FC-48FB-B15B-58FFD93F81C8}" type="datetimeFigureOut">
              <a:rPr lang="en-GB" smtClean="0"/>
              <a:t>27/06/2012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195708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FD6BA-D6FC-48FB-B15B-58FFD93F81C8}" type="datetimeFigureOut">
              <a:rPr lang="en-GB" smtClean="0"/>
              <a:t>27/06/2012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2747546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4FD6BA-D6FC-48FB-B15B-58FFD93F81C8}" type="datetimeFigureOut">
              <a:rPr lang="en-GB" smtClean="0"/>
              <a:t>27/06/2012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1674634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F4FD6BA-D6FC-48FB-B15B-58FFD93F81C8}" type="datetimeFigureOut">
              <a:rPr lang="en-GB" smtClean="0"/>
              <a:t>27/06/2012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3614035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F4FD6BA-D6FC-48FB-B15B-58FFD93F81C8}" type="datetimeFigureOut">
              <a:rPr lang="en-GB" smtClean="0"/>
              <a:t>27/06/2012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443804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F4FD6BA-D6FC-48FB-B15B-58FFD93F81C8}" type="datetimeFigureOut">
              <a:rPr lang="en-GB" smtClean="0"/>
              <a:t>27/06/2012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1269056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4FD6BA-D6FC-48FB-B15B-58FFD93F81C8}" type="datetimeFigureOut">
              <a:rPr lang="en-GB" smtClean="0"/>
              <a:t>27/06/2012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2882449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FD6BA-D6FC-48FB-B15B-58FFD93F81C8}" type="datetimeFigureOut">
              <a:rPr lang="en-GB" smtClean="0"/>
              <a:t>27/06/2012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3113206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FD6BA-D6FC-48FB-B15B-58FFD93F81C8}" type="datetimeFigureOut">
              <a:rPr lang="en-GB" smtClean="0"/>
              <a:t>27/06/2012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1CB6DE-A9C8-453E-B54C-42CDB662C504}" type="slidenum">
              <a:rPr lang="en-GB" smtClean="0"/>
              <a:t>‹#›</a:t>
            </a:fld>
            <a:endParaRPr lang="en-GB"/>
          </a:p>
        </p:txBody>
      </p:sp>
    </p:spTree>
    <p:extLst>
      <p:ext uri="{BB962C8B-B14F-4D97-AF65-F5344CB8AC3E}">
        <p14:creationId xmlns:p14="http://schemas.microsoft.com/office/powerpoint/2010/main" val="109501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4FD6BA-D6FC-48FB-B15B-58FFD93F81C8}" type="datetimeFigureOut">
              <a:rPr lang="en-GB" smtClean="0"/>
              <a:t>27/06/2012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1CB6DE-A9C8-453E-B54C-42CDB662C504}" type="slidenum">
              <a:rPr lang="en-GB" smtClean="0"/>
              <a:t>‹#›</a:t>
            </a:fld>
            <a:endParaRPr lang="en-GB"/>
          </a:p>
        </p:txBody>
      </p:sp>
    </p:spTree>
    <p:extLst>
      <p:ext uri="{BB962C8B-B14F-4D97-AF65-F5344CB8AC3E}">
        <p14:creationId xmlns:p14="http://schemas.microsoft.com/office/powerpoint/2010/main" val="3820261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mailto:amg@ecs.soton.ac.uk" TargetMode="External"/><Relationship Id="rId2" Type="http://schemas.openxmlformats.org/officeDocument/2006/relationships/hyperlink" Target="mailto:jhw2e10@soton.ac.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Academic performance, Physics</a:t>
            </a:r>
            <a:endParaRPr lang="en-GB" dirty="0"/>
          </a:p>
        </p:txBody>
      </p:sp>
      <p:sp>
        <p:nvSpPr>
          <p:cNvPr id="3" name="Subtitle 2"/>
          <p:cNvSpPr>
            <a:spLocks noGrp="1"/>
          </p:cNvSpPr>
          <p:nvPr>
            <p:ph type="subTitle" idx="1"/>
          </p:nvPr>
        </p:nvSpPr>
        <p:spPr/>
        <p:txBody>
          <a:bodyPr>
            <a:normAutofit/>
          </a:bodyPr>
          <a:lstStyle/>
          <a:p>
            <a:r>
              <a:rPr lang="en-GB" sz="2800" dirty="0" smtClean="0"/>
              <a:t>Transition to Living and Learning Workshop</a:t>
            </a:r>
          </a:p>
          <a:p>
            <a:r>
              <a:rPr lang="en-GB" sz="2800" dirty="0" smtClean="0"/>
              <a:t>26</a:t>
            </a:r>
            <a:r>
              <a:rPr lang="en-GB" sz="2800" baseline="30000" dirty="0" smtClean="0"/>
              <a:t>th</a:t>
            </a:r>
            <a:r>
              <a:rPr lang="en-GB" sz="2800" dirty="0" smtClean="0"/>
              <a:t> June 2012</a:t>
            </a:r>
            <a:endParaRPr lang="en-GB" sz="2800" dirty="0"/>
          </a:p>
        </p:txBody>
      </p:sp>
    </p:spTree>
    <p:extLst>
      <p:ext uri="{BB962C8B-B14F-4D97-AF65-F5344CB8AC3E}">
        <p14:creationId xmlns:p14="http://schemas.microsoft.com/office/powerpoint/2010/main" val="2237100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Across the P1 core modules</a:t>
            </a:r>
            <a:endParaRPr lang="en-GB" dirty="0"/>
          </a:p>
        </p:txBody>
      </p:sp>
      <p:pic>
        <p:nvPicPr>
          <p:cNvPr id="4" name="Picture 3"/>
          <p:cNvPicPr/>
          <p:nvPr/>
        </p:nvPicPr>
        <p:blipFill rotWithShape="1">
          <a:blip r:embed="rId3" cstate="print"/>
          <a:srcRect l="1165" t="2041" r="7442" b="2041"/>
          <a:stretch/>
        </p:blipFill>
        <p:spPr bwMode="auto">
          <a:xfrm>
            <a:off x="1331640" y="1423565"/>
            <a:ext cx="6336704" cy="5317803"/>
          </a:xfrm>
          <a:prstGeom prst="rect">
            <a:avLst/>
          </a:prstGeom>
          <a:noFill/>
          <a:ln>
            <a:noFill/>
          </a:ln>
          <a:extLst>
            <a:ext uri="{53640926-AAD7-44D8-BBD7-CCE9431645EC}">
              <a14:shadowObscured xmlns:a14="http://schemas.microsoft.com/office/drawing/2010/main"/>
            </a:ext>
          </a:extLst>
        </p:spPr>
      </p:pic>
      <p:sp>
        <p:nvSpPr>
          <p:cNvPr id="5" name="TextBox 4"/>
          <p:cNvSpPr txBox="1"/>
          <p:nvPr/>
        </p:nvSpPr>
        <p:spPr>
          <a:xfrm>
            <a:off x="6876256" y="4365104"/>
            <a:ext cx="1440160"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400" dirty="0" smtClean="0">
                <a:solidFill>
                  <a:schemeClr val="tx1"/>
                </a:solidFill>
                <a:latin typeface="+mj-lt"/>
              </a:rPr>
              <a:t>First attempts only</a:t>
            </a:r>
          </a:p>
        </p:txBody>
      </p:sp>
    </p:spTree>
    <p:extLst>
      <p:ext uri="{BB962C8B-B14F-4D97-AF65-F5344CB8AC3E}">
        <p14:creationId xmlns:p14="http://schemas.microsoft.com/office/powerpoint/2010/main" val="39031467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124744"/>
            <a:ext cx="7128792" cy="5695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GB" dirty="0" smtClean="0"/>
              <a:t>Across the P2 core modules</a:t>
            </a:r>
            <a:endParaRPr lang="en-GB" dirty="0"/>
          </a:p>
        </p:txBody>
      </p:sp>
      <p:sp>
        <p:nvSpPr>
          <p:cNvPr id="5" name="TextBox 4"/>
          <p:cNvSpPr txBox="1"/>
          <p:nvPr/>
        </p:nvSpPr>
        <p:spPr>
          <a:xfrm>
            <a:off x="6876256" y="4365104"/>
            <a:ext cx="1440160"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400" dirty="0" smtClean="0">
                <a:solidFill>
                  <a:schemeClr val="tx1"/>
                </a:solidFill>
                <a:latin typeface="+mj-lt"/>
              </a:rPr>
              <a:t>First attempts only</a:t>
            </a:r>
          </a:p>
        </p:txBody>
      </p:sp>
    </p:spTree>
    <p:extLst>
      <p:ext uri="{BB962C8B-B14F-4D97-AF65-F5344CB8AC3E}">
        <p14:creationId xmlns:p14="http://schemas.microsoft.com/office/powerpoint/2010/main" val="2364782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lstStyle/>
          <a:p>
            <a:r>
              <a:rPr lang="en-GB" dirty="0" smtClean="0"/>
              <a:t>Are all students underperforming equally?</a:t>
            </a:r>
            <a:endParaRPr lang="en-GB" dirty="0"/>
          </a:p>
        </p:txBody>
      </p:sp>
    </p:spTree>
    <p:extLst>
      <p:ext uri="{BB962C8B-B14F-4D97-AF65-F5344CB8AC3E}">
        <p14:creationId xmlns:p14="http://schemas.microsoft.com/office/powerpoint/2010/main" val="20853079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Students who passed</a:t>
            </a:r>
            <a:endParaRPr lang="en-GB" dirty="0"/>
          </a:p>
        </p:txBody>
      </p:sp>
      <p:pic>
        <p:nvPicPr>
          <p:cNvPr id="6" name="Picture 5"/>
          <p:cNvPicPr/>
          <p:nvPr/>
        </p:nvPicPr>
        <p:blipFill rotWithShape="1">
          <a:blip r:embed="rId3" cstate="print"/>
          <a:srcRect l="1631" t="2624" r="6510" b="2333"/>
          <a:stretch/>
        </p:blipFill>
        <p:spPr bwMode="auto">
          <a:xfrm>
            <a:off x="1446741" y="1236393"/>
            <a:ext cx="6653651" cy="5504975"/>
          </a:xfrm>
          <a:prstGeom prst="rect">
            <a:avLst/>
          </a:prstGeom>
          <a:noFill/>
          <a:ln>
            <a:noFill/>
          </a:ln>
          <a:extLst>
            <a:ext uri="{53640926-AAD7-44D8-BBD7-CCE9431645EC}">
              <a14:shadowObscured xmlns:a14="http://schemas.microsoft.com/office/drawing/2010/main"/>
            </a:ext>
          </a:extLst>
        </p:spPr>
      </p:pic>
      <p:sp>
        <p:nvSpPr>
          <p:cNvPr id="5" name="TextBox 4"/>
          <p:cNvSpPr txBox="1"/>
          <p:nvPr/>
        </p:nvSpPr>
        <p:spPr>
          <a:xfrm>
            <a:off x="7464943" y="3645024"/>
            <a:ext cx="1440160"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400" dirty="0" smtClean="0">
                <a:solidFill>
                  <a:schemeClr val="tx1"/>
                </a:solidFill>
                <a:latin typeface="+mj-lt"/>
              </a:rPr>
              <a:t>First attempts only</a:t>
            </a:r>
          </a:p>
        </p:txBody>
      </p:sp>
      <p:cxnSp>
        <p:nvCxnSpPr>
          <p:cNvPr id="7" name="Straight Connector 6"/>
          <p:cNvCxnSpPr/>
          <p:nvPr/>
        </p:nvCxnSpPr>
        <p:spPr>
          <a:xfrm>
            <a:off x="1331640" y="4149080"/>
            <a:ext cx="6624736" cy="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331640" y="2636912"/>
            <a:ext cx="6624736" cy="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089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lstStyle/>
          <a:p>
            <a:r>
              <a:rPr lang="en-GB" dirty="0" smtClean="0"/>
              <a:t>How can we explain (and try to predict) variation in student performance?</a:t>
            </a:r>
            <a:endParaRPr lang="en-GB" dirty="0"/>
          </a:p>
        </p:txBody>
      </p:sp>
    </p:spTree>
    <p:extLst>
      <p:ext uri="{BB962C8B-B14F-4D97-AF65-F5344CB8AC3E}">
        <p14:creationId xmlns:p14="http://schemas.microsoft.com/office/powerpoint/2010/main" val="2428353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Correlations with module results</a:t>
            </a:r>
            <a:endParaRPr lang="en-GB" dirty="0"/>
          </a:p>
        </p:txBody>
      </p:sp>
      <p:sp>
        <p:nvSpPr>
          <p:cNvPr id="3" name="Content Placeholder 2"/>
          <p:cNvSpPr>
            <a:spLocks noGrp="1"/>
          </p:cNvSpPr>
          <p:nvPr>
            <p:ph idx="1"/>
          </p:nvPr>
        </p:nvSpPr>
        <p:spPr>
          <a:xfrm>
            <a:off x="323528" y="1600200"/>
            <a:ext cx="3898776" cy="4525963"/>
          </a:xfrm>
        </p:spPr>
        <p:txBody>
          <a:bodyPr>
            <a:normAutofit/>
          </a:bodyPr>
          <a:lstStyle/>
          <a:p>
            <a:pPr marL="0" indent="0" algn="ctr">
              <a:buNone/>
            </a:pPr>
            <a:r>
              <a:rPr lang="en-GB" sz="2800" u="sng" dirty="0" smtClean="0"/>
              <a:t>Significant correlation</a:t>
            </a:r>
            <a:r>
              <a:rPr lang="en-GB" sz="2800" dirty="0" smtClean="0"/>
              <a:t>	</a:t>
            </a:r>
          </a:p>
          <a:p>
            <a:r>
              <a:rPr lang="en-GB" sz="2800" dirty="0" smtClean="0"/>
              <a:t>Further Maths, physics, maths and overall UCAS points</a:t>
            </a:r>
          </a:p>
          <a:p>
            <a:r>
              <a:rPr lang="en-GB" sz="2800" dirty="0" smtClean="0"/>
              <a:t>UCAS score relative to school peers</a:t>
            </a:r>
          </a:p>
          <a:p>
            <a:r>
              <a:rPr lang="en-GB" sz="2800" dirty="0" smtClean="0"/>
              <a:t>Attendance at labs</a:t>
            </a:r>
          </a:p>
        </p:txBody>
      </p:sp>
      <p:sp>
        <p:nvSpPr>
          <p:cNvPr id="4" name="Content Placeholder 2"/>
          <p:cNvSpPr txBox="1">
            <a:spLocks/>
          </p:cNvSpPr>
          <p:nvPr/>
        </p:nvSpPr>
        <p:spPr>
          <a:xfrm>
            <a:off x="4644008" y="1567333"/>
            <a:ext cx="4176464"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GB" sz="2800" u="sng" dirty="0" smtClean="0"/>
              <a:t>No sig. correlation</a:t>
            </a:r>
          </a:p>
          <a:p>
            <a:r>
              <a:rPr lang="en-GB" sz="2800" dirty="0" smtClean="0"/>
              <a:t>School type</a:t>
            </a:r>
          </a:p>
          <a:p>
            <a:r>
              <a:rPr lang="en-GB" sz="2800" dirty="0" smtClean="0"/>
              <a:t>School performance</a:t>
            </a:r>
          </a:p>
          <a:p>
            <a:r>
              <a:rPr lang="en-GB" sz="2800" dirty="0" smtClean="0"/>
              <a:t>Qualification type (A-level, IB etc.)</a:t>
            </a:r>
          </a:p>
          <a:p>
            <a:r>
              <a:rPr lang="en-GB" sz="2800" dirty="0" smtClean="0"/>
              <a:t>Taking Further Maths or not</a:t>
            </a:r>
          </a:p>
          <a:p>
            <a:endParaRPr lang="en-GB" sz="2800" dirty="0"/>
          </a:p>
        </p:txBody>
      </p:sp>
      <p:grpSp>
        <p:nvGrpSpPr>
          <p:cNvPr id="12" name="Group 11"/>
          <p:cNvGrpSpPr/>
          <p:nvPr/>
        </p:nvGrpSpPr>
        <p:grpSpPr>
          <a:xfrm>
            <a:off x="755576" y="2060848"/>
            <a:ext cx="4104456" cy="523220"/>
            <a:chOff x="755576" y="2060848"/>
            <a:chExt cx="4104456" cy="523220"/>
          </a:xfrm>
        </p:grpSpPr>
        <p:sp>
          <p:nvSpPr>
            <p:cNvPr id="5" name="TextBox 4"/>
            <p:cNvSpPr txBox="1"/>
            <p:nvPr/>
          </p:nvSpPr>
          <p:spPr>
            <a:xfrm>
              <a:off x="2915816" y="2060848"/>
              <a:ext cx="1944216" cy="523220"/>
            </a:xfrm>
            <a:prstGeom prst="rect">
              <a:avLst/>
            </a:prstGeom>
            <a:solidFill>
              <a:srgbClr val="FFFF00">
                <a:alpha val="45000"/>
              </a:srgbClr>
            </a:solidFill>
          </p:spPr>
          <p:txBody>
            <a:bodyPr wrap="square" rtlCol="0">
              <a:spAutoFit/>
            </a:bodyPr>
            <a:lstStyle/>
            <a:p>
              <a:r>
                <a:rPr lang="en-GB" sz="2800" dirty="0" smtClean="0">
                  <a:solidFill>
                    <a:srgbClr val="FF0000"/>
                  </a:solidFill>
                </a:rPr>
                <a:t>.537 to .594 </a:t>
              </a:r>
            </a:p>
          </p:txBody>
        </p:sp>
        <p:cxnSp>
          <p:nvCxnSpPr>
            <p:cNvPr id="8" name="Straight Connector 7"/>
            <p:cNvCxnSpPr/>
            <p:nvPr/>
          </p:nvCxnSpPr>
          <p:spPr>
            <a:xfrm>
              <a:off x="755576" y="2584068"/>
              <a:ext cx="19802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701570" y="4869160"/>
            <a:ext cx="3078342" cy="523220"/>
            <a:chOff x="701570" y="4869160"/>
            <a:chExt cx="3078342" cy="523220"/>
          </a:xfrm>
        </p:grpSpPr>
        <p:sp>
          <p:nvSpPr>
            <p:cNvPr id="6" name="TextBox 5"/>
            <p:cNvSpPr txBox="1"/>
            <p:nvPr/>
          </p:nvSpPr>
          <p:spPr>
            <a:xfrm>
              <a:off x="1691680" y="4869160"/>
              <a:ext cx="2088232" cy="523220"/>
            </a:xfrm>
            <a:prstGeom prst="rect">
              <a:avLst/>
            </a:prstGeom>
            <a:solidFill>
              <a:srgbClr val="FFFF00">
                <a:alpha val="45000"/>
              </a:srgbClr>
            </a:solidFill>
          </p:spPr>
          <p:txBody>
            <a:bodyPr wrap="square" rtlCol="0">
              <a:spAutoFit/>
            </a:bodyPr>
            <a:lstStyle/>
            <a:p>
              <a:r>
                <a:rPr lang="en-GB" sz="2800" dirty="0" smtClean="0">
                  <a:solidFill>
                    <a:srgbClr val="FF0000"/>
                  </a:solidFill>
                </a:rPr>
                <a:t>.452 to .548 </a:t>
              </a:r>
            </a:p>
          </p:txBody>
        </p:sp>
        <p:cxnSp>
          <p:nvCxnSpPr>
            <p:cNvPr id="9" name="Straight Connector 8"/>
            <p:cNvCxnSpPr/>
            <p:nvPr/>
          </p:nvCxnSpPr>
          <p:spPr>
            <a:xfrm>
              <a:off x="701570" y="4869160"/>
              <a:ext cx="2718302"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755576" y="3947283"/>
            <a:ext cx="3888432" cy="461665"/>
            <a:chOff x="755576" y="3947283"/>
            <a:chExt cx="3888432" cy="461665"/>
          </a:xfrm>
        </p:grpSpPr>
        <p:sp>
          <p:nvSpPr>
            <p:cNvPr id="14" name="TextBox 13"/>
            <p:cNvSpPr txBox="1"/>
            <p:nvPr/>
          </p:nvSpPr>
          <p:spPr>
            <a:xfrm>
              <a:off x="2915816" y="3947283"/>
              <a:ext cx="1728192"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mj-lt"/>
                </a:rPr>
                <a:t>.276 to .303</a:t>
              </a:r>
            </a:p>
          </p:txBody>
        </p:sp>
        <p:cxnSp>
          <p:nvCxnSpPr>
            <p:cNvPr id="17" name="Straight Connector 16"/>
            <p:cNvCxnSpPr/>
            <p:nvPr/>
          </p:nvCxnSpPr>
          <p:spPr>
            <a:xfrm>
              <a:off x="755576" y="3947283"/>
              <a:ext cx="216024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827584" y="2838127"/>
            <a:ext cx="4333056" cy="590873"/>
            <a:chOff x="827584" y="2838127"/>
            <a:chExt cx="4333056" cy="590873"/>
          </a:xfrm>
        </p:grpSpPr>
        <p:sp>
          <p:nvSpPr>
            <p:cNvPr id="18" name="TextBox 17"/>
            <p:cNvSpPr txBox="1"/>
            <p:nvPr/>
          </p:nvSpPr>
          <p:spPr>
            <a:xfrm>
              <a:off x="3432448" y="2838127"/>
              <a:ext cx="1728192"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mj-lt"/>
                </a:rPr>
                <a:t>.324 to .419</a:t>
              </a:r>
            </a:p>
          </p:txBody>
        </p:sp>
        <p:cxnSp>
          <p:nvCxnSpPr>
            <p:cNvPr id="19" name="Straight Connector 18"/>
            <p:cNvCxnSpPr/>
            <p:nvPr/>
          </p:nvCxnSpPr>
          <p:spPr>
            <a:xfrm>
              <a:off x="827584" y="3429000"/>
              <a:ext cx="2604864"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61963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Modelling student results</a:t>
            </a:r>
            <a:endParaRPr lang="en-GB" dirty="0"/>
          </a:p>
        </p:txBody>
      </p:sp>
      <p:sp>
        <p:nvSpPr>
          <p:cNvPr id="3" name="Content Placeholder 2"/>
          <p:cNvSpPr>
            <a:spLocks noGrp="1"/>
          </p:cNvSpPr>
          <p:nvPr>
            <p:ph idx="1"/>
          </p:nvPr>
        </p:nvSpPr>
        <p:spPr/>
        <p:txBody>
          <a:bodyPr>
            <a:normAutofit lnSpcReduction="10000"/>
          </a:bodyPr>
          <a:lstStyle/>
          <a:p>
            <a:r>
              <a:rPr lang="en-GB" dirty="0" smtClean="0"/>
              <a:t>Most successful linear regression model for module results uses:</a:t>
            </a:r>
          </a:p>
          <a:p>
            <a:pPr lvl="1"/>
            <a:r>
              <a:rPr lang="en-GB" dirty="0" smtClean="0"/>
              <a:t>1</a:t>
            </a:r>
            <a:r>
              <a:rPr lang="en-GB" baseline="30000" dirty="0" smtClean="0"/>
              <a:t>st</a:t>
            </a:r>
            <a:r>
              <a:rPr lang="en-GB" dirty="0" smtClean="0"/>
              <a:t> year lab attendance</a:t>
            </a:r>
          </a:p>
          <a:p>
            <a:pPr lvl="1"/>
            <a:r>
              <a:rPr lang="en-GB" dirty="0" smtClean="0"/>
              <a:t>Further Maths score</a:t>
            </a:r>
          </a:p>
          <a:p>
            <a:pPr lvl="1"/>
            <a:r>
              <a:rPr lang="en-GB" dirty="0" smtClean="0"/>
              <a:t>Maths, Physics and Overall UCAS scores</a:t>
            </a:r>
          </a:p>
          <a:p>
            <a:pPr lvl="1"/>
            <a:r>
              <a:rPr lang="en-GB" dirty="0" smtClean="0"/>
              <a:t>Cohort year</a:t>
            </a:r>
          </a:p>
          <a:p>
            <a:pPr lvl="1"/>
            <a:endParaRPr lang="en-GB" dirty="0"/>
          </a:p>
          <a:p>
            <a:pPr marL="457200" lvl="1" indent="0">
              <a:buNone/>
            </a:pPr>
            <a:r>
              <a:rPr lang="en-GB" dirty="0" smtClean="0"/>
              <a:t>Explains between 43% (Phys1013) and 58% (Phys1015) of observed variance in module results.</a:t>
            </a:r>
          </a:p>
          <a:p>
            <a:pPr lvl="1"/>
            <a:endParaRPr lang="en-GB" dirty="0" smtClean="0"/>
          </a:p>
          <a:p>
            <a:pPr lvl="1"/>
            <a:endParaRPr lang="en-GB" dirty="0"/>
          </a:p>
        </p:txBody>
      </p:sp>
    </p:spTree>
    <p:extLst>
      <p:ext uri="{BB962C8B-B14F-4D97-AF65-F5344CB8AC3E}">
        <p14:creationId xmlns:p14="http://schemas.microsoft.com/office/powerpoint/2010/main" val="16595206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 Phys1015</a:t>
            </a:r>
            <a:endParaRPr lang="en-GB"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8437" t="17079" r="19425" b="55456"/>
          <a:stretch/>
        </p:blipFill>
        <p:spPr bwMode="auto">
          <a:xfrm>
            <a:off x="188298" y="1700808"/>
            <a:ext cx="8794969" cy="2678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Oval 5"/>
          <p:cNvSpPr/>
          <p:nvPr/>
        </p:nvSpPr>
        <p:spPr>
          <a:xfrm rot="16200000">
            <a:off x="7777071" y="2644218"/>
            <a:ext cx="1620305" cy="792088"/>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7" name="Oval 6"/>
          <p:cNvSpPr/>
          <p:nvPr/>
        </p:nvSpPr>
        <p:spPr>
          <a:xfrm rot="16200000">
            <a:off x="4608004" y="2672916"/>
            <a:ext cx="1296144" cy="792088"/>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8" name="Oval 7"/>
          <p:cNvSpPr/>
          <p:nvPr/>
        </p:nvSpPr>
        <p:spPr>
          <a:xfrm rot="16200000">
            <a:off x="1979712" y="2996952"/>
            <a:ext cx="360040" cy="792088"/>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98541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Modelling student results</a:t>
            </a:r>
            <a:endParaRPr lang="en-GB" dirty="0"/>
          </a:p>
        </p:txBody>
      </p:sp>
      <p:sp>
        <p:nvSpPr>
          <p:cNvPr id="3" name="Content Placeholder 2"/>
          <p:cNvSpPr>
            <a:spLocks noGrp="1"/>
          </p:cNvSpPr>
          <p:nvPr>
            <p:ph idx="1"/>
          </p:nvPr>
        </p:nvSpPr>
        <p:spPr/>
        <p:txBody>
          <a:bodyPr>
            <a:normAutofit/>
          </a:bodyPr>
          <a:lstStyle/>
          <a:p>
            <a:r>
              <a:rPr lang="en-GB" dirty="0" smtClean="0"/>
              <a:t>Next best linear regression model (with no Further Maths):</a:t>
            </a:r>
          </a:p>
          <a:p>
            <a:pPr lvl="1"/>
            <a:r>
              <a:rPr lang="en-GB" dirty="0" smtClean="0"/>
              <a:t>1</a:t>
            </a:r>
            <a:r>
              <a:rPr lang="en-GB" baseline="30000" dirty="0" smtClean="0"/>
              <a:t>st</a:t>
            </a:r>
            <a:r>
              <a:rPr lang="en-GB" dirty="0" smtClean="0"/>
              <a:t> year lab attendance</a:t>
            </a:r>
          </a:p>
          <a:p>
            <a:pPr lvl="1"/>
            <a:r>
              <a:rPr lang="en-GB" dirty="0"/>
              <a:t>Maths, Physics and Overall UCAS score</a:t>
            </a:r>
          </a:p>
          <a:p>
            <a:pPr lvl="1"/>
            <a:r>
              <a:rPr lang="en-GB" dirty="0" smtClean="0"/>
              <a:t>Cohort year</a:t>
            </a:r>
          </a:p>
          <a:p>
            <a:pPr lvl="1"/>
            <a:endParaRPr lang="en-GB" dirty="0"/>
          </a:p>
          <a:p>
            <a:pPr marL="457200" lvl="1" indent="0">
              <a:buNone/>
            </a:pPr>
            <a:r>
              <a:rPr lang="en-GB" dirty="0" smtClean="0"/>
              <a:t>Explains between 43% (Phys1015) and 47% (Phys1011) of variance in student module results.</a:t>
            </a:r>
          </a:p>
          <a:p>
            <a:pPr lvl="1"/>
            <a:endParaRPr lang="en-GB" dirty="0" smtClean="0"/>
          </a:p>
          <a:p>
            <a:pPr lvl="1"/>
            <a:endParaRPr lang="en-GB" dirty="0"/>
          </a:p>
        </p:txBody>
      </p:sp>
    </p:spTree>
    <p:extLst>
      <p:ext uri="{BB962C8B-B14F-4D97-AF65-F5344CB8AC3E}">
        <p14:creationId xmlns:p14="http://schemas.microsoft.com/office/powerpoint/2010/main" val="2510314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t>Performance of students with different offers, PHYS1022</a:t>
            </a:r>
            <a:endParaRPr lang="en-GB" sz="3200" dirty="0"/>
          </a:p>
        </p:txBody>
      </p:sp>
      <p:pic>
        <p:nvPicPr>
          <p:cNvPr id="307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r="16416"/>
          <a:stretch/>
        </p:blipFill>
        <p:spPr bwMode="auto">
          <a:xfrm>
            <a:off x="395536" y="1297682"/>
            <a:ext cx="8449007" cy="5587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1331640" y="4466034"/>
            <a:ext cx="6624736" cy="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4993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82410904"/>
              </p:ext>
            </p:extLst>
          </p:nvPr>
        </p:nvGraphicFramePr>
        <p:xfrm>
          <a:off x="457200" y="476672"/>
          <a:ext cx="8229600" cy="56494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87593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Performance of different offer groups</a:t>
            </a:r>
            <a:endParaRPr lang="en-GB"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1292696"/>
            <a:ext cx="6800029" cy="544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3"/>
          <p:cNvSpPr/>
          <p:nvPr/>
        </p:nvSpPr>
        <p:spPr>
          <a:xfrm rot="5400000">
            <a:off x="5280062" y="4809170"/>
            <a:ext cx="816124" cy="1800200"/>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7" name="Freeform 6"/>
          <p:cNvSpPr/>
          <p:nvPr/>
        </p:nvSpPr>
        <p:spPr>
          <a:xfrm>
            <a:off x="3657600" y="2462645"/>
            <a:ext cx="2161309" cy="3451293"/>
          </a:xfrm>
          <a:custGeom>
            <a:avLst/>
            <a:gdLst>
              <a:gd name="connsiteX0" fmla="*/ 0 w 2161309"/>
              <a:gd name="connsiteY0" fmla="*/ 3449782 h 3451293"/>
              <a:gd name="connsiteX1" fmla="*/ 1070264 w 2161309"/>
              <a:gd name="connsiteY1" fmla="*/ 2888673 h 3451293"/>
              <a:gd name="connsiteX2" fmla="*/ 2161309 w 2161309"/>
              <a:gd name="connsiteY2" fmla="*/ 0 h 3451293"/>
            </a:gdLst>
            <a:ahLst/>
            <a:cxnLst>
              <a:cxn ang="0">
                <a:pos x="connsiteX0" y="connsiteY0"/>
              </a:cxn>
              <a:cxn ang="0">
                <a:pos x="connsiteX1" y="connsiteY1"/>
              </a:cxn>
              <a:cxn ang="0">
                <a:pos x="connsiteX2" y="connsiteY2"/>
              </a:cxn>
            </a:cxnLst>
            <a:rect l="l" t="t" r="r" b="b"/>
            <a:pathLst>
              <a:path w="2161309" h="3451293">
                <a:moveTo>
                  <a:pt x="0" y="3449782"/>
                </a:moveTo>
                <a:cubicBezTo>
                  <a:pt x="355023" y="3456709"/>
                  <a:pt x="710046" y="3463637"/>
                  <a:pt x="1070264" y="2888673"/>
                </a:cubicBezTo>
                <a:cubicBezTo>
                  <a:pt x="1430482" y="2313709"/>
                  <a:pt x="1795895" y="1156854"/>
                  <a:pt x="2161309" y="0"/>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44802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Students repeating P1, by offer</a:t>
            </a:r>
            <a:endParaRPr lang="en-GB" dirty="0"/>
          </a:p>
        </p:txBody>
      </p:sp>
      <p:pic>
        <p:nvPicPr>
          <p:cNvPr id="614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5924"/>
          <a:stretch/>
        </p:blipFill>
        <p:spPr bwMode="auto">
          <a:xfrm>
            <a:off x="467544" y="1481336"/>
            <a:ext cx="8199251" cy="5373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61460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lstStyle/>
          <a:p>
            <a:r>
              <a:rPr lang="en-GB" dirty="0" smtClean="0"/>
              <a:t>Can these factors explain the ‘drop’ in performance seen in 200910 and 201011?</a:t>
            </a:r>
            <a:endParaRPr lang="en-GB" dirty="0"/>
          </a:p>
        </p:txBody>
      </p:sp>
    </p:spTree>
    <p:extLst>
      <p:ext uri="{BB962C8B-B14F-4D97-AF65-F5344CB8AC3E}">
        <p14:creationId xmlns:p14="http://schemas.microsoft.com/office/powerpoint/2010/main" val="24283539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t>Performance of students with different offers, PHYS1022</a:t>
            </a:r>
            <a:endParaRPr lang="en-GB" sz="3200" dirty="0"/>
          </a:p>
        </p:txBody>
      </p:sp>
      <p:pic>
        <p:nvPicPr>
          <p:cNvPr id="307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r="16416"/>
          <a:stretch/>
        </p:blipFill>
        <p:spPr bwMode="auto">
          <a:xfrm>
            <a:off x="395536" y="1297682"/>
            <a:ext cx="8449007" cy="5587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1331640" y="4466034"/>
            <a:ext cx="6624736" cy="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0760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Grades of incoming students</a:t>
            </a: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628800"/>
            <a:ext cx="5991225"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 name="Group 8"/>
          <p:cNvGrpSpPr/>
          <p:nvPr/>
        </p:nvGrpSpPr>
        <p:grpSpPr>
          <a:xfrm>
            <a:off x="5220072" y="1916832"/>
            <a:ext cx="2592288" cy="1776164"/>
            <a:chOff x="5220072" y="1916832"/>
            <a:chExt cx="2592288" cy="1776164"/>
          </a:xfrm>
        </p:grpSpPr>
        <p:sp>
          <p:nvSpPr>
            <p:cNvPr id="3" name="Right Brace 2"/>
            <p:cNvSpPr/>
            <p:nvPr/>
          </p:nvSpPr>
          <p:spPr>
            <a:xfrm>
              <a:off x="5220072" y="1916832"/>
              <a:ext cx="547341" cy="1776164"/>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6" name="Straight Arrow Connector 5"/>
            <p:cNvCxnSpPr/>
            <p:nvPr/>
          </p:nvCxnSpPr>
          <p:spPr>
            <a:xfrm flipH="1">
              <a:off x="5940152" y="2804914"/>
              <a:ext cx="1872208"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9198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changed between cohorts?</a:t>
            </a:r>
            <a:endParaRPr lang="en-GB" dirty="0"/>
          </a:p>
        </p:txBody>
      </p:sp>
      <p:sp>
        <p:nvSpPr>
          <p:cNvPr id="3" name="Content Placeholder 2"/>
          <p:cNvSpPr>
            <a:spLocks noGrp="1"/>
          </p:cNvSpPr>
          <p:nvPr>
            <p:ph idx="1"/>
          </p:nvPr>
        </p:nvSpPr>
        <p:spPr>
          <a:xfrm>
            <a:off x="457200" y="1600200"/>
            <a:ext cx="3970784" cy="4525963"/>
          </a:xfrm>
        </p:spPr>
        <p:txBody>
          <a:bodyPr>
            <a:normAutofit fontScale="77500" lnSpcReduction="20000"/>
          </a:bodyPr>
          <a:lstStyle/>
          <a:p>
            <a:pPr marL="0" indent="0">
              <a:buNone/>
            </a:pPr>
            <a:r>
              <a:rPr lang="en-GB" b="1" dirty="0" smtClean="0"/>
              <a:t>No significant differences </a:t>
            </a:r>
            <a:r>
              <a:rPr lang="en-GB" dirty="0" smtClean="0"/>
              <a:t>in:</a:t>
            </a:r>
          </a:p>
          <a:p>
            <a:r>
              <a:rPr lang="en-GB" dirty="0" smtClean="0"/>
              <a:t>Proportions of students arriving from different school types</a:t>
            </a:r>
          </a:p>
          <a:p>
            <a:r>
              <a:rPr lang="en-GB" dirty="0" smtClean="0"/>
              <a:t>Proportions of students with different prior qualifications (A-levels or other)</a:t>
            </a:r>
          </a:p>
          <a:p>
            <a:r>
              <a:rPr lang="en-GB" dirty="0" smtClean="0"/>
              <a:t>Incoming students’ UCAS points compared to their peer group at school</a:t>
            </a:r>
          </a:p>
          <a:p>
            <a:r>
              <a:rPr lang="en-GB" dirty="0" smtClean="0"/>
              <a:t>PhySoc parenting scheme</a:t>
            </a:r>
            <a:endParaRPr lang="en-GB" dirty="0"/>
          </a:p>
        </p:txBody>
      </p:sp>
      <p:sp>
        <p:nvSpPr>
          <p:cNvPr id="4" name="Content Placeholder 2"/>
          <p:cNvSpPr txBox="1">
            <a:spLocks/>
          </p:cNvSpPr>
          <p:nvPr/>
        </p:nvSpPr>
        <p:spPr>
          <a:xfrm>
            <a:off x="4705672" y="1618793"/>
            <a:ext cx="3970784" cy="497855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500" b="1" dirty="0" smtClean="0"/>
              <a:t>Significant differences </a:t>
            </a:r>
            <a:r>
              <a:rPr lang="en-GB" sz="2500" dirty="0" smtClean="0"/>
              <a:t>in:</a:t>
            </a:r>
          </a:p>
          <a:p>
            <a:r>
              <a:rPr lang="en-GB" sz="2500" dirty="0" smtClean="0"/>
              <a:t>Proportion </a:t>
            </a:r>
            <a:r>
              <a:rPr lang="en-GB" sz="2500" dirty="0"/>
              <a:t>studying Further Maths A-level</a:t>
            </a:r>
          </a:p>
          <a:p>
            <a:r>
              <a:rPr lang="en-GB" sz="2500" dirty="0" smtClean="0"/>
              <a:t>A-level scores of cohorts</a:t>
            </a:r>
          </a:p>
          <a:p>
            <a:r>
              <a:rPr lang="en-GB" sz="2500" dirty="0" smtClean="0"/>
              <a:t>Size of cohort</a:t>
            </a:r>
            <a:endParaRPr lang="en-GB" sz="2500" dirty="0"/>
          </a:p>
          <a:p>
            <a:r>
              <a:rPr lang="en-GB" sz="2500" dirty="0"/>
              <a:t>Lecturers</a:t>
            </a:r>
            <a:r>
              <a:rPr lang="en-GB" sz="2500" dirty="0" smtClean="0"/>
              <a:t>?</a:t>
            </a:r>
          </a:p>
          <a:p>
            <a:r>
              <a:rPr lang="en-GB" sz="2500" dirty="0" smtClean="0"/>
              <a:t>Mastering Physics?</a:t>
            </a:r>
            <a:endParaRPr lang="en-GB" sz="2500" dirty="0"/>
          </a:p>
        </p:txBody>
      </p:sp>
      <p:grpSp>
        <p:nvGrpSpPr>
          <p:cNvPr id="5" name="Group 4"/>
          <p:cNvGrpSpPr/>
          <p:nvPr/>
        </p:nvGrpSpPr>
        <p:grpSpPr>
          <a:xfrm>
            <a:off x="7596336" y="3460901"/>
            <a:ext cx="1152128" cy="1368152"/>
            <a:chOff x="5220072" y="1916832"/>
            <a:chExt cx="2592288" cy="1776164"/>
          </a:xfrm>
        </p:grpSpPr>
        <p:sp>
          <p:nvSpPr>
            <p:cNvPr id="6" name="Right Brace 5"/>
            <p:cNvSpPr/>
            <p:nvPr/>
          </p:nvSpPr>
          <p:spPr>
            <a:xfrm>
              <a:off x="5220072" y="1916832"/>
              <a:ext cx="547341" cy="1776164"/>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7" name="Straight Arrow Connector 6"/>
            <p:cNvCxnSpPr/>
            <p:nvPr/>
          </p:nvCxnSpPr>
          <p:spPr>
            <a:xfrm flipH="1">
              <a:off x="5940152" y="2804914"/>
              <a:ext cx="1872208"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12381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 from quant. work</a:t>
            </a:r>
            <a:endParaRPr lang="en-GB" dirty="0"/>
          </a:p>
        </p:txBody>
      </p:sp>
      <p:sp>
        <p:nvSpPr>
          <p:cNvPr id="3" name="Content Placeholder 2"/>
          <p:cNvSpPr>
            <a:spLocks noGrp="1"/>
          </p:cNvSpPr>
          <p:nvPr>
            <p:ph idx="1"/>
          </p:nvPr>
        </p:nvSpPr>
        <p:spPr/>
        <p:txBody>
          <a:bodyPr>
            <a:normAutofit lnSpcReduction="10000"/>
          </a:bodyPr>
          <a:lstStyle/>
          <a:p>
            <a:r>
              <a:rPr lang="en-GB" dirty="0" smtClean="0"/>
              <a:t>Underperformance concern justified</a:t>
            </a:r>
          </a:p>
          <a:p>
            <a:r>
              <a:rPr lang="en-GB" dirty="0" smtClean="0"/>
              <a:t>Further Maths score best single predictor of first year results</a:t>
            </a:r>
          </a:p>
          <a:p>
            <a:r>
              <a:rPr lang="en-GB" dirty="0" smtClean="0"/>
              <a:t>Engagement (as measured by lab attendance) highly significant predictor, independent of prior achievement</a:t>
            </a:r>
          </a:p>
          <a:p>
            <a:r>
              <a:rPr lang="en-GB" dirty="0" smtClean="0"/>
              <a:t>Highly significant differences in results between offer groups </a:t>
            </a:r>
          </a:p>
          <a:p>
            <a:r>
              <a:rPr lang="en-GB" dirty="0" smtClean="0"/>
              <a:t>Cohort year is itself significant</a:t>
            </a:r>
            <a:endParaRPr lang="en-GB" dirty="0"/>
          </a:p>
        </p:txBody>
      </p:sp>
    </p:spTree>
    <p:extLst>
      <p:ext uri="{BB962C8B-B14F-4D97-AF65-F5344CB8AC3E}">
        <p14:creationId xmlns:p14="http://schemas.microsoft.com/office/powerpoint/2010/main" val="2938866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Qualitative follow up</a:t>
            </a:r>
            <a:endParaRPr lang="en-GB" dirty="0"/>
          </a:p>
        </p:txBody>
      </p:sp>
      <p:graphicFrame>
        <p:nvGraphicFramePr>
          <p:cNvPr id="5" name="Diagram 4"/>
          <p:cNvGraphicFramePr/>
          <p:nvPr>
            <p:extLst>
              <p:ext uri="{D42A27DB-BD31-4B8C-83A1-F6EECF244321}">
                <p14:modId xmlns:p14="http://schemas.microsoft.com/office/powerpoint/2010/main" val="642724660"/>
              </p:ext>
            </p:extLst>
          </p:nvPr>
        </p:nvGraphicFramePr>
        <p:xfrm>
          <a:off x="899592" y="1412776"/>
          <a:ext cx="6864424" cy="4912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 name="Right Brace 17"/>
          <p:cNvSpPr/>
          <p:nvPr/>
        </p:nvSpPr>
        <p:spPr>
          <a:xfrm>
            <a:off x="7668344" y="2636912"/>
            <a:ext cx="547341" cy="2448272"/>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TextBox 18"/>
          <p:cNvSpPr txBox="1"/>
          <p:nvPr/>
        </p:nvSpPr>
        <p:spPr>
          <a:xfrm rot="20472093">
            <a:off x="6355107" y="5125833"/>
            <a:ext cx="2520280"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6 focus groups</a:t>
            </a:r>
          </a:p>
        </p:txBody>
      </p:sp>
      <p:sp>
        <p:nvSpPr>
          <p:cNvPr id="20" name="TextBox 19"/>
          <p:cNvSpPr txBox="1"/>
          <p:nvPr/>
        </p:nvSpPr>
        <p:spPr>
          <a:xfrm rot="20661971">
            <a:off x="3059832" y="4941168"/>
            <a:ext cx="2448272" cy="830997"/>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Informal interviews</a:t>
            </a:r>
          </a:p>
        </p:txBody>
      </p:sp>
    </p:spTree>
    <p:extLst>
      <p:ext uri="{BB962C8B-B14F-4D97-AF65-F5344CB8AC3E}">
        <p14:creationId xmlns:p14="http://schemas.microsoft.com/office/powerpoint/2010/main" val="40334746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Focus groups</a:t>
            </a:r>
            <a:endParaRPr lang="en-GB" dirty="0"/>
          </a:p>
        </p:txBody>
      </p:sp>
      <p:sp>
        <p:nvSpPr>
          <p:cNvPr id="3" name="Content Placeholder 2"/>
          <p:cNvSpPr>
            <a:spLocks noGrp="1"/>
          </p:cNvSpPr>
          <p:nvPr>
            <p:ph idx="1"/>
          </p:nvPr>
        </p:nvSpPr>
        <p:spPr>
          <a:xfrm>
            <a:off x="731790" y="4797152"/>
            <a:ext cx="2798594" cy="1905075"/>
          </a:xfrm>
        </p:spPr>
        <p:txBody>
          <a:bodyPr>
            <a:normAutofit fontScale="85000" lnSpcReduction="20000"/>
          </a:bodyPr>
          <a:lstStyle/>
          <a:p>
            <a:pPr marL="0" indent="0" algn="ctr">
              <a:buNone/>
            </a:pPr>
            <a:r>
              <a:rPr lang="en-GB" dirty="0" smtClean="0"/>
              <a:t>any UG 200910 or later, who </a:t>
            </a:r>
            <a:r>
              <a:rPr lang="en-GB" b="1" dirty="0" smtClean="0"/>
              <a:t>referred at least one </a:t>
            </a:r>
            <a:r>
              <a:rPr lang="en-GB" dirty="0" smtClean="0"/>
              <a:t>P1 core module</a:t>
            </a:r>
            <a:endParaRPr lang="en-GB" dirty="0"/>
          </a:p>
        </p:txBody>
      </p:sp>
      <p:grpSp>
        <p:nvGrpSpPr>
          <p:cNvPr id="46" name="Group 45"/>
          <p:cNvGrpSpPr/>
          <p:nvPr/>
        </p:nvGrpSpPr>
        <p:grpSpPr>
          <a:xfrm>
            <a:off x="462833" y="1507747"/>
            <a:ext cx="1512168" cy="1446422"/>
            <a:chOff x="621991" y="1268760"/>
            <a:chExt cx="1512168" cy="1446422"/>
          </a:xfrm>
        </p:grpSpPr>
        <p:sp>
          <p:nvSpPr>
            <p:cNvPr id="4" name="Oval 3"/>
            <p:cNvSpPr/>
            <p:nvPr/>
          </p:nvSpPr>
          <p:spPr>
            <a:xfrm>
              <a:off x="621991" y="1268760"/>
              <a:ext cx="1512168" cy="1446422"/>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pic>
          <p:nvPicPr>
            <p:cNvPr id="1026"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0023" y="1556792"/>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11578" y="1445120"/>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7131" y="1905384"/>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6168" y="1755228"/>
              <a:ext cx="308894" cy="6157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7" name="Group 46"/>
          <p:cNvGrpSpPr/>
          <p:nvPr/>
        </p:nvGrpSpPr>
        <p:grpSpPr>
          <a:xfrm>
            <a:off x="2098155" y="1830145"/>
            <a:ext cx="1512168" cy="1446422"/>
            <a:chOff x="2411760" y="1227090"/>
            <a:chExt cx="1512168" cy="1446422"/>
          </a:xfrm>
        </p:grpSpPr>
        <p:sp>
          <p:nvSpPr>
            <p:cNvPr id="15" name="Oval 14"/>
            <p:cNvSpPr/>
            <p:nvPr/>
          </p:nvSpPr>
          <p:spPr>
            <a:xfrm>
              <a:off x="2411760" y="1227090"/>
              <a:ext cx="1512168" cy="1446422"/>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pic>
          <p:nvPicPr>
            <p:cNvPr id="16"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1515122"/>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01347" y="1403450"/>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46900" y="1863714"/>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75937" y="1713558"/>
              <a:ext cx="308894" cy="6157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3" name="Group 42"/>
          <p:cNvGrpSpPr/>
          <p:nvPr/>
        </p:nvGrpSpPr>
        <p:grpSpPr>
          <a:xfrm>
            <a:off x="1068387" y="3092532"/>
            <a:ext cx="1512168" cy="1446422"/>
            <a:chOff x="1619672" y="2708920"/>
            <a:chExt cx="1512168" cy="1446422"/>
          </a:xfrm>
        </p:grpSpPr>
        <p:sp>
          <p:nvSpPr>
            <p:cNvPr id="20" name="Oval 19"/>
            <p:cNvSpPr/>
            <p:nvPr/>
          </p:nvSpPr>
          <p:spPr>
            <a:xfrm>
              <a:off x="1619672" y="2708920"/>
              <a:ext cx="1512168" cy="1446422"/>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pic>
          <p:nvPicPr>
            <p:cNvPr id="11"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1876" y="3280195"/>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5090" y="2951331"/>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1396" y="2889907"/>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6949" y="3350171"/>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85986" y="3200015"/>
              <a:ext cx="308894" cy="6157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9" name="Group 48"/>
          <p:cNvGrpSpPr/>
          <p:nvPr/>
        </p:nvGrpSpPr>
        <p:grpSpPr>
          <a:xfrm>
            <a:off x="4332012" y="1547560"/>
            <a:ext cx="1509037" cy="1509037"/>
            <a:chOff x="4396493" y="1199883"/>
            <a:chExt cx="1509037" cy="1509037"/>
          </a:xfrm>
        </p:grpSpPr>
        <p:sp>
          <p:nvSpPr>
            <p:cNvPr id="25" name="Oval 24"/>
            <p:cNvSpPr/>
            <p:nvPr/>
          </p:nvSpPr>
          <p:spPr>
            <a:xfrm>
              <a:off x="4396493" y="1199883"/>
              <a:ext cx="1509037" cy="1509037"/>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26"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81314" y="1482607"/>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82869" y="1370935"/>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8422" y="1831199"/>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93454" y="1615230"/>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13443" y="1851981"/>
              <a:ext cx="308894" cy="6157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8" name="Group 47"/>
          <p:cNvGrpSpPr/>
          <p:nvPr/>
        </p:nvGrpSpPr>
        <p:grpSpPr>
          <a:xfrm>
            <a:off x="3670498" y="3131049"/>
            <a:ext cx="1465735" cy="1465735"/>
            <a:chOff x="3431267" y="2689607"/>
            <a:chExt cx="1465735" cy="1465735"/>
          </a:xfrm>
        </p:grpSpPr>
        <p:sp>
          <p:nvSpPr>
            <p:cNvPr id="31" name="Oval 30"/>
            <p:cNvSpPr/>
            <p:nvPr/>
          </p:nvSpPr>
          <p:spPr>
            <a:xfrm>
              <a:off x="3431267" y="2689607"/>
              <a:ext cx="1465735" cy="146573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32"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1226" y="2972331"/>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92781" y="2860659"/>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38334" y="3320923"/>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03366" y="3104954"/>
              <a:ext cx="308894" cy="6157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 name="Group 5"/>
          <p:cNvGrpSpPr/>
          <p:nvPr/>
        </p:nvGrpSpPr>
        <p:grpSpPr>
          <a:xfrm>
            <a:off x="5381854" y="2970032"/>
            <a:ext cx="1503209" cy="1503209"/>
            <a:chOff x="5447900" y="2575793"/>
            <a:chExt cx="1503209" cy="1503209"/>
          </a:xfrm>
        </p:grpSpPr>
        <p:sp>
          <p:nvSpPr>
            <p:cNvPr id="37" name="Oval 36"/>
            <p:cNvSpPr/>
            <p:nvPr/>
          </p:nvSpPr>
          <p:spPr>
            <a:xfrm>
              <a:off x="5447900" y="2575793"/>
              <a:ext cx="1503209" cy="1503209"/>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38"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26893" y="2858517"/>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8448" y="2746845"/>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74001" y="3207109"/>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39033" y="2991140"/>
              <a:ext cx="308894" cy="615728"/>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2" descr="Black Stick Man Clip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9022" y="3227891"/>
              <a:ext cx="308894" cy="615728"/>
            </a:xfrm>
            <a:prstGeom prst="rect">
              <a:avLst/>
            </a:prstGeom>
            <a:noFill/>
            <a:extLst>
              <a:ext uri="{909E8E84-426E-40DD-AFC4-6F175D3DCCD1}">
                <a14:hiddenFill xmlns:a14="http://schemas.microsoft.com/office/drawing/2010/main">
                  <a:solidFill>
                    <a:srgbClr val="FFFFFF"/>
                  </a:solidFill>
                </a14:hiddenFill>
              </a:ext>
            </a:extLst>
          </p:spPr>
        </p:pic>
      </p:grpSp>
      <p:sp>
        <p:nvSpPr>
          <p:cNvPr id="44" name="Content Placeholder 2"/>
          <p:cNvSpPr txBox="1">
            <a:spLocks/>
          </p:cNvSpPr>
          <p:nvPr/>
        </p:nvSpPr>
        <p:spPr>
          <a:xfrm>
            <a:off x="6159023" y="1691594"/>
            <a:ext cx="2661449" cy="6793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dirty="0" smtClean="0"/>
              <a:t>~ 6 hours data</a:t>
            </a:r>
            <a:endParaRPr lang="en-GB" dirty="0"/>
          </a:p>
        </p:txBody>
      </p:sp>
      <p:sp>
        <p:nvSpPr>
          <p:cNvPr id="45" name="Content Placeholder 2"/>
          <p:cNvSpPr txBox="1">
            <a:spLocks/>
          </p:cNvSpPr>
          <p:nvPr/>
        </p:nvSpPr>
        <p:spPr>
          <a:xfrm>
            <a:off x="3751714" y="4725144"/>
            <a:ext cx="2798594"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GB" sz="2700" dirty="0" smtClean="0"/>
              <a:t>any UG 200910 or later, who had </a:t>
            </a:r>
            <a:r>
              <a:rPr lang="en-GB" sz="2700" b="1" dirty="0" smtClean="0"/>
              <a:t>referred no core modules</a:t>
            </a:r>
            <a:endParaRPr lang="en-GB" sz="2700" b="1" dirty="0"/>
          </a:p>
        </p:txBody>
      </p:sp>
      <p:sp>
        <p:nvSpPr>
          <p:cNvPr id="50" name="Content Placeholder 2"/>
          <p:cNvSpPr txBox="1">
            <a:spLocks/>
          </p:cNvSpPr>
          <p:nvPr/>
        </p:nvSpPr>
        <p:spPr>
          <a:xfrm>
            <a:off x="394695" y="2899257"/>
            <a:ext cx="814453" cy="6793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GB" dirty="0"/>
              <a:t>U</a:t>
            </a:r>
          </a:p>
        </p:txBody>
      </p:sp>
      <p:sp>
        <p:nvSpPr>
          <p:cNvPr id="51" name="Content Placeholder 2"/>
          <p:cNvSpPr txBox="1">
            <a:spLocks/>
          </p:cNvSpPr>
          <p:nvPr/>
        </p:nvSpPr>
        <p:spPr>
          <a:xfrm>
            <a:off x="3855245" y="2567127"/>
            <a:ext cx="814453" cy="6793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GB" dirty="0" smtClean="0"/>
              <a:t>T</a:t>
            </a:r>
            <a:endParaRPr lang="en-GB" dirty="0"/>
          </a:p>
        </p:txBody>
      </p:sp>
    </p:spTree>
    <p:extLst>
      <p:ext uri="{BB962C8B-B14F-4D97-AF65-F5344CB8AC3E}">
        <p14:creationId xmlns:p14="http://schemas.microsoft.com/office/powerpoint/2010/main" val="17288671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Focus groups</a:t>
            </a:r>
            <a:endParaRPr lang="en-GB" dirty="0"/>
          </a:p>
        </p:txBody>
      </p:sp>
      <p:sp>
        <p:nvSpPr>
          <p:cNvPr id="3" name="Content Placeholder 2"/>
          <p:cNvSpPr>
            <a:spLocks noGrp="1"/>
          </p:cNvSpPr>
          <p:nvPr>
            <p:ph idx="1"/>
          </p:nvPr>
        </p:nvSpPr>
        <p:spPr>
          <a:xfrm>
            <a:off x="457200" y="1600200"/>
            <a:ext cx="3754760" cy="4709120"/>
          </a:xfrm>
        </p:spPr>
        <p:txBody>
          <a:bodyPr>
            <a:normAutofit fontScale="77500" lnSpcReduction="20000"/>
          </a:bodyPr>
          <a:lstStyle/>
          <a:p>
            <a:r>
              <a:rPr lang="en-GB" dirty="0" smtClean="0"/>
              <a:t>Minimise researcher influence</a:t>
            </a:r>
          </a:p>
          <a:p>
            <a:r>
              <a:rPr lang="en-GB" dirty="0" smtClean="0"/>
              <a:t>Perspectives voiced in own words</a:t>
            </a:r>
          </a:p>
          <a:p>
            <a:r>
              <a:rPr lang="en-GB" dirty="0" smtClean="0"/>
              <a:t>Appropriate for exploring shared experience</a:t>
            </a:r>
          </a:p>
          <a:p>
            <a:r>
              <a:rPr lang="en-GB" dirty="0" smtClean="0"/>
              <a:t>Supportive</a:t>
            </a:r>
          </a:p>
          <a:p>
            <a:pPr lvl="1"/>
            <a:r>
              <a:rPr lang="en-GB" dirty="0" smtClean="0"/>
              <a:t>important for discussing referrals/failures</a:t>
            </a:r>
          </a:p>
          <a:p>
            <a:endParaRPr lang="en-GB" dirty="0"/>
          </a:p>
          <a:p>
            <a:r>
              <a:rPr lang="en-GB" dirty="0" smtClean="0">
                <a:solidFill>
                  <a:srgbClr val="FF0000"/>
                </a:solidFill>
              </a:rPr>
              <a:t>Self-selected</a:t>
            </a:r>
            <a:endParaRPr lang="en-GB" dirty="0">
              <a:solidFill>
                <a:srgbClr val="FF0000"/>
              </a:solidFill>
            </a:endParaRPr>
          </a:p>
        </p:txBody>
      </p:sp>
      <p:graphicFrame>
        <p:nvGraphicFramePr>
          <p:cNvPr id="5" name="Diagram 4"/>
          <p:cNvGraphicFramePr/>
          <p:nvPr>
            <p:extLst>
              <p:ext uri="{D42A27DB-BD31-4B8C-83A1-F6EECF244321}">
                <p14:modId xmlns:p14="http://schemas.microsoft.com/office/powerpoint/2010/main" val="3239332360"/>
              </p:ext>
            </p:extLst>
          </p:nvPr>
        </p:nvGraphicFramePr>
        <p:xfrm>
          <a:off x="3347864" y="1412776"/>
          <a:ext cx="6048672" cy="504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8934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Project overview</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715371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rot="20922811">
            <a:off x="6278797" y="1852909"/>
            <a:ext cx="2044781"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Repeating?</a:t>
            </a:r>
          </a:p>
        </p:txBody>
      </p:sp>
      <p:sp>
        <p:nvSpPr>
          <p:cNvPr id="10" name="TextBox 9"/>
          <p:cNvSpPr txBox="1"/>
          <p:nvPr/>
        </p:nvSpPr>
        <p:spPr>
          <a:xfrm rot="21075259">
            <a:off x="5035683" y="1290925"/>
            <a:ext cx="3168352"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Failing modules?</a:t>
            </a:r>
          </a:p>
        </p:txBody>
      </p:sp>
      <p:sp>
        <p:nvSpPr>
          <p:cNvPr id="11" name="TextBox 10"/>
          <p:cNvSpPr txBox="1"/>
          <p:nvPr/>
        </p:nvSpPr>
        <p:spPr>
          <a:xfrm rot="21256314">
            <a:off x="5741280" y="2842109"/>
            <a:ext cx="2368015"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Prior maths?</a:t>
            </a:r>
          </a:p>
        </p:txBody>
      </p:sp>
      <p:sp>
        <p:nvSpPr>
          <p:cNvPr id="12" name="TextBox 11"/>
          <p:cNvSpPr txBox="1"/>
          <p:nvPr/>
        </p:nvSpPr>
        <p:spPr>
          <a:xfrm rot="241345">
            <a:off x="124630" y="3342362"/>
            <a:ext cx="2368015"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School type?</a:t>
            </a:r>
          </a:p>
        </p:txBody>
      </p:sp>
      <p:sp>
        <p:nvSpPr>
          <p:cNvPr id="13" name="TextBox 12"/>
          <p:cNvSpPr txBox="1"/>
          <p:nvPr/>
        </p:nvSpPr>
        <p:spPr>
          <a:xfrm rot="20924843">
            <a:off x="564869" y="4704914"/>
            <a:ext cx="2052229"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Induction?</a:t>
            </a:r>
          </a:p>
        </p:txBody>
      </p:sp>
      <p:sp>
        <p:nvSpPr>
          <p:cNvPr id="14" name="TextBox 13"/>
          <p:cNvSpPr txBox="1"/>
          <p:nvPr/>
        </p:nvSpPr>
        <p:spPr>
          <a:xfrm>
            <a:off x="6631754" y="4221088"/>
            <a:ext cx="2304256"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Engagement?</a:t>
            </a:r>
          </a:p>
        </p:txBody>
      </p:sp>
      <p:sp>
        <p:nvSpPr>
          <p:cNvPr id="15" name="TextBox 14"/>
          <p:cNvSpPr txBox="1"/>
          <p:nvPr/>
        </p:nvSpPr>
        <p:spPr>
          <a:xfrm rot="501457">
            <a:off x="3580294" y="6011364"/>
            <a:ext cx="2088232"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Mentoring?</a:t>
            </a:r>
          </a:p>
        </p:txBody>
      </p:sp>
      <p:sp>
        <p:nvSpPr>
          <p:cNvPr id="16" name="TextBox 15"/>
          <p:cNvSpPr txBox="1"/>
          <p:nvPr/>
        </p:nvSpPr>
        <p:spPr>
          <a:xfrm rot="652959">
            <a:off x="5713949" y="5801570"/>
            <a:ext cx="2293255"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Admissions?</a:t>
            </a:r>
          </a:p>
        </p:txBody>
      </p:sp>
    </p:spTree>
    <p:extLst>
      <p:ext uri="{BB962C8B-B14F-4D97-AF65-F5344CB8AC3E}">
        <p14:creationId xmlns:p14="http://schemas.microsoft.com/office/powerpoint/2010/main" val="3014954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down)">
                                      <p:cBhvr>
                                        <p:cTn id="31" dur="500"/>
                                        <p:tgtEl>
                                          <p:spTgt spid="15"/>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wipe(down)">
                                      <p:cBhvr>
                                        <p:cTn id="3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12" grpId="0" animBg="1"/>
      <p:bldP spid="13" grpId="0" animBg="1"/>
      <p:bldP spid="14" grpId="0" animBg="1"/>
      <p:bldP spid="15" grpId="0" animBg="1"/>
      <p:bldP spid="1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Analysis</a:t>
            </a:r>
            <a:endParaRPr lang="en-GB" dirty="0"/>
          </a:p>
        </p:txBody>
      </p:sp>
      <p:sp>
        <p:nvSpPr>
          <p:cNvPr id="3" name="Content Placeholder 2"/>
          <p:cNvSpPr>
            <a:spLocks noGrp="1"/>
          </p:cNvSpPr>
          <p:nvPr>
            <p:ph idx="1"/>
          </p:nvPr>
        </p:nvSpPr>
        <p:spPr/>
        <p:txBody>
          <a:bodyPr/>
          <a:lstStyle/>
          <a:p>
            <a:r>
              <a:rPr lang="en-GB" dirty="0" smtClean="0"/>
              <a:t>Transcriptions of all interviews and focus groups coded in NVIVO</a:t>
            </a:r>
          </a:p>
          <a:p>
            <a:r>
              <a:rPr lang="en-GB" dirty="0" smtClean="0"/>
              <a:t>Key themes overall: </a:t>
            </a:r>
          </a:p>
          <a:p>
            <a:pPr lvl="1"/>
            <a:r>
              <a:rPr lang="en-GB" dirty="0" smtClean="0"/>
              <a:t>Fellow students, especially PhySoc parenting</a:t>
            </a:r>
          </a:p>
          <a:p>
            <a:pPr lvl="1"/>
            <a:r>
              <a:rPr lang="en-GB" dirty="0" smtClean="0"/>
              <a:t>Level of prior maths</a:t>
            </a:r>
          </a:p>
          <a:p>
            <a:pPr lvl="1"/>
            <a:r>
              <a:rPr lang="en-GB" dirty="0" smtClean="0"/>
              <a:t>The Mastering Physics online problem sheets</a:t>
            </a:r>
          </a:p>
          <a:p>
            <a:pPr lvl="1"/>
            <a:r>
              <a:rPr lang="en-GB" dirty="0" smtClean="0"/>
              <a:t>Relationships built in first semester</a:t>
            </a:r>
          </a:p>
          <a:p>
            <a:endParaRPr lang="en-GB" dirty="0"/>
          </a:p>
        </p:txBody>
      </p:sp>
    </p:spTree>
    <p:extLst>
      <p:ext uri="{BB962C8B-B14F-4D97-AF65-F5344CB8AC3E}">
        <p14:creationId xmlns:p14="http://schemas.microsoft.com/office/powerpoint/2010/main" val="874710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lstStyle/>
          <a:p>
            <a:r>
              <a:rPr lang="en-GB" dirty="0" smtClean="0"/>
              <a:t>Staff perception of reasons for underperformance</a:t>
            </a:r>
            <a:endParaRPr lang="en-GB" dirty="0"/>
          </a:p>
        </p:txBody>
      </p:sp>
    </p:spTree>
    <p:extLst>
      <p:ext uri="{BB962C8B-B14F-4D97-AF65-F5344CB8AC3E}">
        <p14:creationId xmlns:p14="http://schemas.microsoft.com/office/powerpoint/2010/main" val="38086996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Reasons for underperformance</a:t>
            </a:r>
            <a:endParaRPr lang="en-GB" dirty="0"/>
          </a:p>
        </p:txBody>
      </p:sp>
      <p:sp>
        <p:nvSpPr>
          <p:cNvPr id="3" name="Content Placeholder 2"/>
          <p:cNvSpPr>
            <a:spLocks noGrp="1"/>
          </p:cNvSpPr>
          <p:nvPr>
            <p:ph idx="1"/>
          </p:nvPr>
        </p:nvSpPr>
        <p:spPr>
          <a:xfrm>
            <a:off x="457200" y="1600200"/>
            <a:ext cx="8229600" cy="4781128"/>
          </a:xfrm>
        </p:spPr>
        <p:txBody>
          <a:bodyPr>
            <a:normAutofit/>
          </a:bodyPr>
          <a:lstStyle/>
          <a:p>
            <a:r>
              <a:rPr lang="en-GB" dirty="0" smtClean="0"/>
              <a:t>Work level</a:t>
            </a:r>
          </a:p>
          <a:p>
            <a:endParaRPr lang="en-GB" dirty="0"/>
          </a:p>
          <a:p>
            <a:endParaRPr lang="en-GB" dirty="0" smtClean="0"/>
          </a:p>
          <a:p>
            <a:endParaRPr lang="en-GB" dirty="0"/>
          </a:p>
          <a:p>
            <a:endParaRPr lang="en-GB" dirty="0" smtClean="0"/>
          </a:p>
          <a:p>
            <a:endParaRPr lang="en-GB" dirty="0"/>
          </a:p>
          <a:p>
            <a:r>
              <a:rPr lang="en-GB" dirty="0" smtClean="0"/>
              <a:t>Personal factors: </a:t>
            </a:r>
            <a:r>
              <a:rPr lang="en-GB" dirty="0"/>
              <a:t>family, work, </a:t>
            </a:r>
            <a:r>
              <a:rPr lang="en-GB" dirty="0" smtClean="0"/>
              <a:t>partners</a:t>
            </a:r>
          </a:p>
          <a:p>
            <a:r>
              <a:rPr lang="en-GB" dirty="0" smtClean="0"/>
              <a:t>Level of prior knowledge, mainly in maths</a:t>
            </a:r>
          </a:p>
        </p:txBody>
      </p:sp>
      <p:sp>
        <p:nvSpPr>
          <p:cNvPr id="4" name="Line Callout 1 3"/>
          <p:cNvSpPr/>
          <p:nvPr/>
        </p:nvSpPr>
        <p:spPr>
          <a:xfrm>
            <a:off x="4355976" y="1628800"/>
            <a:ext cx="4464496" cy="1512168"/>
          </a:xfrm>
          <a:prstGeom prst="borderCallout1">
            <a:avLst>
              <a:gd name="adj1" fmla="val 48298"/>
              <a:gd name="adj2" fmla="val -3213"/>
              <a:gd name="adj3" fmla="val 16986"/>
              <a:gd name="adj4" fmla="val -37169"/>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2200" dirty="0"/>
              <a:t>“students’ success is directly proportional to the amount of work they put in</a:t>
            </a:r>
            <a:r>
              <a:rPr lang="en-GB" sz="2200" dirty="0" smtClean="0"/>
              <a:t>!”</a:t>
            </a:r>
            <a:endParaRPr lang="en-GB" sz="2200" dirty="0"/>
          </a:p>
        </p:txBody>
      </p:sp>
      <p:sp>
        <p:nvSpPr>
          <p:cNvPr id="6" name="Line Callout 1 5"/>
          <p:cNvSpPr/>
          <p:nvPr/>
        </p:nvSpPr>
        <p:spPr>
          <a:xfrm>
            <a:off x="1896656" y="3501008"/>
            <a:ext cx="4547552" cy="1368152"/>
          </a:xfrm>
          <a:prstGeom prst="borderCallout1">
            <a:avLst>
              <a:gd name="adj1" fmla="val -6313"/>
              <a:gd name="adj2" fmla="val 44678"/>
              <a:gd name="adj3" fmla="val -102716"/>
              <a:gd name="adj4" fmla="val -1028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2400" dirty="0" smtClean="0"/>
              <a:t>“what </a:t>
            </a:r>
            <a:r>
              <a:rPr lang="en-GB" sz="2400" dirty="0"/>
              <a:t>determines performance is how hard students put the work in with the worst </a:t>
            </a:r>
            <a:r>
              <a:rPr lang="en-GB" sz="2400" dirty="0" smtClean="0"/>
              <a:t>lecturer”</a:t>
            </a:r>
            <a:endParaRPr lang="en-GB" sz="2400" dirty="0"/>
          </a:p>
        </p:txBody>
      </p:sp>
    </p:spTree>
    <p:extLst>
      <p:ext uri="{BB962C8B-B14F-4D97-AF65-F5344CB8AC3E}">
        <p14:creationId xmlns:p14="http://schemas.microsoft.com/office/powerpoint/2010/main" val="273811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fade">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Reasons for underperformance</a:t>
            </a:r>
            <a:endParaRPr lang="en-GB" dirty="0"/>
          </a:p>
        </p:txBody>
      </p:sp>
      <p:sp>
        <p:nvSpPr>
          <p:cNvPr id="9"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Motivation</a:t>
            </a:r>
          </a:p>
          <a:p>
            <a:endParaRPr lang="en-GB" dirty="0" smtClean="0"/>
          </a:p>
          <a:p>
            <a:endParaRPr lang="en-GB" dirty="0"/>
          </a:p>
          <a:p>
            <a:endParaRPr lang="en-GB" dirty="0" smtClean="0"/>
          </a:p>
          <a:p>
            <a:r>
              <a:rPr lang="en-GB" dirty="0" smtClean="0"/>
              <a:t>Expectations</a:t>
            </a:r>
            <a:endParaRPr lang="en-GB" dirty="0"/>
          </a:p>
        </p:txBody>
      </p:sp>
      <p:sp>
        <p:nvSpPr>
          <p:cNvPr id="10" name="Line Callout 1 9"/>
          <p:cNvSpPr/>
          <p:nvPr/>
        </p:nvSpPr>
        <p:spPr>
          <a:xfrm>
            <a:off x="3203848" y="1412776"/>
            <a:ext cx="5328593" cy="2592288"/>
          </a:xfrm>
          <a:prstGeom prst="borderCallout1">
            <a:avLst>
              <a:gd name="adj1" fmla="val 48298"/>
              <a:gd name="adj2" fmla="val -3213"/>
              <a:gd name="adj3" fmla="val 29756"/>
              <a:gd name="adj4" fmla="val -27872"/>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2400" dirty="0" smtClean="0"/>
              <a:t>“Some </a:t>
            </a:r>
            <a:r>
              <a:rPr lang="en-GB" sz="2400" dirty="0"/>
              <a:t>of our students come here because they want to be physics professors, and some come to university because they want to have fun and are doing physics as their course because they have to do some subject.”</a:t>
            </a:r>
          </a:p>
        </p:txBody>
      </p:sp>
      <p:sp>
        <p:nvSpPr>
          <p:cNvPr id="11" name="Line Callout 1 10"/>
          <p:cNvSpPr/>
          <p:nvPr/>
        </p:nvSpPr>
        <p:spPr>
          <a:xfrm>
            <a:off x="3876999" y="4221088"/>
            <a:ext cx="4968552" cy="2232248"/>
          </a:xfrm>
          <a:prstGeom prst="borderCallout1">
            <a:avLst>
              <a:gd name="adj1" fmla="val 48298"/>
              <a:gd name="adj2" fmla="val -3213"/>
              <a:gd name="adj3" fmla="val 12132"/>
              <a:gd name="adj4" fmla="val -41112"/>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2400" dirty="0"/>
              <a:t>“if people have somehow been misled about what physics is, have a false impression – there’s not a whole lot we can do about </a:t>
            </a:r>
            <a:r>
              <a:rPr lang="en-GB" sz="2400" dirty="0" smtClean="0"/>
              <a:t>that” </a:t>
            </a:r>
            <a:endParaRPr lang="en-GB" sz="2400" dirty="0"/>
          </a:p>
        </p:txBody>
      </p:sp>
    </p:spTree>
    <p:extLst>
      <p:ext uri="{BB962C8B-B14F-4D97-AF65-F5344CB8AC3E}">
        <p14:creationId xmlns:p14="http://schemas.microsoft.com/office/powerpoint/2010/main" val="2583809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animEffect transition="in" filter="fade">
                                      <p:cBhvr>
                                        <p:cTn id="15" dur="500"/>
                                        <p:tgtEl>
                                          <p:spTgt spid="9">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Underperformance – student view</a:t>
            </a:r>
            <a:endParaRPr lang="en-GB" dirty="0"/>
          </a:p>
        </p:txBody>
      </p:sp>
      <p:sp>
        <p:nvSpPr>
          <p:cNvPr id="3" name="Content Placeholder 2"/>
          <p:cNvSpPr>
            <a:spLocks noGrp="1"/>
          </p:cNvSpPr>
          <p:nvPr>
            <p:ph idx="1"/>
          </p:nvPr>
        </p:nvSpPr>
        <p:spPr/>
        <p:txBody>
          <a:bodyPr/>
          <a:lstStyle/>
          <a:p>
            <a:r>
              <a:rPr lang="en-GB" dirty="0" smtClean="0"/>
              <a:t>Didn’t do problem sheets</a:t>
            </a:r>
          </a:p>
          <a:p>
            <a:r>
              <a:rPr lang="en-GB" dirty="0" smtClean="0"/>
              <a:t>Insufficient or inefficient revision</a:t>
            </a:r>
          </a:p>
          <a:p>
            <a:r>
              <a:rPr lang="en-GB" dirty="0"/>
              <a:t>False confidence from Mastering Physics</a:t>
            </a:r>
          </a:p>
          <a:p>
            <a:pPr marL="0" indent="0">
              <a:buNone/>
            </a:pPr>
            <a:endParaRPr lang="en-GB" dirty="0" smtClean="0"/>
          </a:p>
          <a:p>
            <a:r>
              <a:rPr lang="en-GB" dirty="0" smtClean="0"/>
              <a:t>Confident that with correct work attitude, would be successful on re-take</a:t>
            </a:r>
          </a:p>
          <a:p>
            <a:r>
              <a:rPr lang="en-GB" dirty="0" smtClean="0"/>
              <a:t>Only one student said that module failure has been unexpected; all others “saw it coming”</a:t>
            </a:r>
          </a:p>
          <a:p>
            <a:endParaRPr lang="en-GB" dirty="0"/>
          </a:p>
        </p:txBody>
      </p:sp>
    </p:spTree>
    <p:extLst>
      <p:ext uri="{BB962C8B-B14F-4D97-AF65-F5344CB8AC3E}">
        <p14:creationId xmlns:p14="http://schemas.microsoft.com/office/powerpoint/2010/main" val="1509855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U students on work and revision</a:t>
            </a:r>
            <a:endParaRPr lang="en-GB" dirty="0"/>
          </a:p>
        </p:txBody>
      </p:sp>
      <p:sp>
        <p:nvSpPr>
          <p:cNvPr id="3" name="Content Placeholder 2"/>
          <p:cNvSpPr>
            <a:spLocks noGrp="1"/>
          </p:cNvSpPr>
          <p:nvPr>
            <p:ph idx="1"/>
          </p:nvPr>
        </p:nvSpPr>
        <p:spPr>
          <a:xfrm>
            <a:off x="467544" y="2492896"/>
            <a:ext cx="8229600" cy="2260848"/>
          </a:xfrm>
        </p:spPr>
        <p:txBody>
          <a:bodyPr/>
          <a:lstStyle/>
          <a:p>
            <a:pPr marL="0" indent="0">
              <a:buNone/>
            </a:pPr>
            <a:r>
              <a:rPr lang="en-GB" i="1" dirty="0"/>
              <a:t>For a lot of reasons - I didn't do the work, I was a bit ill before, I thought I could blag it ... but then I went over it again, obviously I had to do a re-sit, and absolutely smashed it, and it was fine</a:t>
            </a:r>
            <a:r>
              <a:rPr lang="en-GB" i="1" dirty="0" smtClean="0"/>
              <a:t>.</a:t>
            </a:r>
          </a:p>
          <a:p>
            <a:pPr marL="0" indent="0">
              <a:buNone/>
            </a:pPr>
            <a:endParaRPr lang="en-GB" i="1" dirty="0"/>
          </a:p>
          <a:p>
            <a:pPr marL="0" indent="0">
              <a:buNone/>
            </a:pPr>
            <a:endParaRPr lang="en-GB" i="1" dirty="0" smtClean="0"/>
          </a:p>
          <a:p>
            <a:endParaRPr lang="en-GB" dirty="0"/>
          </a:p>
        </p:txBody>
      </p:sp>
    </p:spTree>
    <p:extLst>
      <p:ext uri="{BB962C8B-B14F-4D97-AF65-F5344CB8AC3E}">
        <p14:creationId xmlns:p14="http://schemas.microsoft.com/office/powerpoint/2010/main" val="52903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 students on revision</a:t>
            </a:r>
            <a:endParaRPr lang="en-GB" dirty="0"/>
          </a:p>
        </p:txBody>
      </p:sp>
      <p:sp>
        <p:nvSpPr>
          <p:cNvPr id="3" name="Content Placeholder 2"/>
          <p:cNvSpPr>
            <a:spLocks noGrp="1"/>
          </p:cNvSpPr>
          <p:nvPr>
            <p:ph idx="1"/>
          </p:nvPr>
        </p:nvSpPr>
        <p:spPr/>
        <p:txBody>
          <a:bodyPr>
            <a:normAutofit/>
          </a:bodyPr>
          <a:lstStyle/>
          <a:p>
            <a:pPr marL="0" indent="0">
              <a:buNone/>
            </a:pPr>
            <a:r>
              <a:rPr lang="en-GB" i="1" dirty="0" smtClean="0"/>
              <a:t>… for </a:t>
            </a:r>
            <a:r>
              <a:rPr lang="en-GB" i="1" dirty="0"/>
              <a:t>me in first year cos I didn't </a:t>
            </a:r>
            <a:r>
              <a:rPr lang="en-GB" i="1" dirty="0" smtClean="0"/>
              <a:t>- hadn't </a:t>
            </a:r>
            <a:r>
              <a:rPr lang="en-GB" i="1" dirty="0"/>
              <a:t>really got a revision style, I didn't really do much </a:t>
            </a:r>
            <a:r>
              <a:rPr lang="en-GB" i="1" dirty="0" smtClean="0"/>
              <a:t>of it, </a:t>
            </a:r>
            <a:r>
              <a:rPr lang="en-GB" i="1" dirty="0"/>
              <a:t>and then got to the exam and realised how much I still needed to </a:t>
            </a:r>
            <a:r>
              <a:rPr lang="en-GB" i="1" dirty="0" smtClean="0"/>
              <a:t>do.</a:t>
            </a:r>
          </a:p>
          <a:p>
            <a:pPr marL="0" indent="0">
              <a:buNone/>
            </a:pPr>
            <a:endParaRPr lang="en-GB" i="1" dirty="0"/>
          </a:p>
          <a:p>
            <a:pPr marL="0" indent="0">
              <a:buNone/>
            </a:pPr>
            <a:r>
              <a:rPr lang="en-GB" i="1" dirty="0" smtClean="0"/>
              <a:t>Everyone </a:t>
            </a:r>
            <a:r>
              <a:rPr lang="en-GB" i="1" dirty="0"/>
              <a:t>had been like Oh I'm revising already, and I was like Oh it can wait, it can wait</a:t>
            </a:r>
            <a:r>
              <a:rPr lang="en-GB" i="1" dirty="0" smtClean="0"/>
              <a:t>.</a:t>
            </a:r>
            <a:endParaRPr lang="en-GB" dirty="0"/>
          </a:p>
          <a:p>
            <a:endParaRPr lang="en-GB" dirty="0"/>
          </a:p>
        </p:txBody>
      </p:sp>
    </p:spTree>
    <p:extLst>
      <p:ext uri="{BB962C8B-B14F-4D97-AF65-F5344CB8AC3E}">
        <p14:creationId xmlns:p14="http://schemas.microsoft.com/office/powerpoint/2010/main" val="16480194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 student on revision</a:t>
            </a:r>
            <a:endParaRPr lang="en-GB" dirty="0"/>
          </a:p>
        </p:txBody>
      </p:sp>
      <p:sp>
        <p:nvSpPr>
          <p:cNvPr id="3" name="Content Placeholder 2"/>
          <p:cNvSpPr>
            <a:spLocks noGrp="1"/>
          </p:cNvSpPr>
          <p:nvPr>
            <p:ph idx="1"/>
          </p:nvPr>
        </p:nvSpPr>
        <p:spPr>
          <a:xfrm>
            <a:off x="457200" y="2204865"/>
            <a:ext cx="8229600" cy="2304256"/>
          </a:xfrm>
        </p:spPr>
        <p:txBody>
          <a:bodyPr/>
          <a:lstStyle/>
          <a:p>
            <a:pPr marL="0" indent="0">
              <a:buNone/>
            </a:pPr>
            <a:r>
              <a:rPr lang="en-GB" i="1" dirty="0"/>
              <a:t>I couldn't revise in the same </a:t>
            </a:r>
            <a:r>
              <a:rPr lang="en-GB" i="1" dirty="0" smtClean="0"/>
              <a:t>… physics </a:t>
            </a:r>
            <a:r>
              <a:rPr lang="en-GB" i="1" dirty="0"/>
              <a:t>I had to really change my method</a:t>
            </a:r>
            <a:r>
              <a:rPr lang="en-GB" i="1" dirty="0" smtClean="0"/>
              <a:t>.  </a:t>
            </a:r>
            <a:r>
              <a:rPr lang="en-GB" i="1" dirty="0"/>
              <a:t>But I was already ... it was really just a shift, away from that and towards more past-paper questions</a:t>
            </a:r>
            <a:r>
              <a:rPr lang="en-GB" i="1" dirty="0" smtClean="0"/>
              <a:t>.</a:t>
            </a:r>
            <a:endParaRPr lang="en-GB" i="1" dirty="0"/>
          </a:p>
        </p:txBody>
      </p:sp>
    </p:spTree>
    <p:extLst>
      <p:ext uri="{BB962C8B-B14F-4D97-AF65-F5344CB8AC3E}">
        <p14:creationId xmlns:p14="http://schemas.microsoft.com/office/powerpoint/2010/main" val="38142310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Mastering Physics</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i="1" dirty="0"/>
              <a:t>B</a:t>
            </a:r>
            <a:r>
              <a:rPr lang="en-GB" i="1" dirty="0" smtClean="0"/>
              <a:t>ecause </a:t>
            </a:r>
            <a:r>
              <a:rPr lang="en-GB" i="1" dirty="0"/>
              <a:t>you kept doing well in each one of the mastering physics, the tutors never knew that you were struggling - we didn't even know we were </a:t>
            </a:r>
            <a:r>
              <a:rPr lang="en-GB" i="1" dirty="0" smtClean="0"/>
              <a:t>struggling!</a:t>
            </a:r>
          </a:p>
          <a:p>
            <a:pPr marL="0" indent="0">
              <a:buNone/>
            </a:pPr>
            <a:endParaRPr lang="en-GB" i="1" dirty="0" smtClean="0"/>
          </a:p>
          <a:p>
            <a:r>
              <a:rPr lang="en-GB" dirty="0" smtClean="0"/>
              <a:t>All bar one student described MP very negatively</a:t>
            </a:r>
          </a:p>
          <a:p>
            <a:r>
              <a:rPr lang="en-GB" dirty="0" smtClean="0"/>
              <a:t>Some conceded it could be useful as an additional study tool (not replacement)</a:t>
            </a:r>
          </a:p>
          <a:p>
            <a:r>
              <a:rPr lang="en-GB" dirty="0" smtClean="0"/>
              <a:t>Strong assumption that </a:t>
            </a:r>
            <a:r>
              <a:rPr lang="en-GB" dirty="0"/>
              <a:t>it had been adopted by university as a cost/time-saving measure – although they weren’t cross about it (“I completely understand the academics have other things to do</a:t>
            </a:r>
            <a:r>
              <a:rPr lang="en-GB" dirty="0" smtClean="0"/>
              <a:t>”)</a:t>
            </a:r>
          </a:p>
          <a:p>
            <a:r>
              <a:rPr lang="en-GB" dirty="0" smtClean="0"/>
              <a:t>Comments </a:t>
            </a:r>
            <a:r>
              <a:rPr lang="en-GB" dirty="0"/>
              <a:t>included</a:t>
            </a:r>
            <a:r>
              <a:rPr lang="en-GB" dirty="0" smtClean="0"/>
              <a:t>: deterred collaboration, lulled </a:t>
            </a:r>
            <a:r>
              <a:rPr lang="en-GB" dirty="0"/>
              <a:t>into “false sense of security</a:t>
            </a:r>
            <a:r>
              <a:rPr lang="en-GB" dirty="0" smtClean="0"/>
              <a:t>”, answers </a:t>
            </a:r>
            <a:r>
              <a:rPr lang="en-GB" dirty="0"/>
              <a:t>online anyway </a:t>
            </a:r>
            <a:r>
              <a:rPr lang="en-GB" dirty="0" smtClean="0"/>
              <a:t>…</a:t>
            </a:r>
            <a:endParaRPr lang="en-GB" dirty="0"/>
          </a:p>
          <a:p>
            <a:pPr marL="0" indent="0">
              <a:buNone/>
            </a:pPr>
            <a:endParaRPr lang="en-GB" i="1" dirty="0"/>
          </a:p>
        </p:txBody>
      </p:sp>
    </p:spTree>
    <p:extLst>
      <p:ext uri="{BB962C8B-B14F-4D97-AF65-F5344CB8AC3E}">
        <p14:creationId xmlns:p14="http://schemas.microsoft.com/office/powerpoint/2010/main" val="90273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these different approaches?</a:t>
            </a:r>
            <a:endParaRPr lang="en-GB" dirty="0"/>
          </a:p>
        </p:txBody>
      </p:sp>
      <p:sp>
        <p:nvSpPr>
          <p:cNvPr id="3" name="Content Placeholder 2"/>
          <p:cNvSpPr>
            <a:spLocks noGrp="1"/>
          </p:cNvSpPr>
          <p:nvPr>
            <p:ph idx="1"/>
          </p:nvPr>
        </p:nvSpPr>
        <p:spPr/>
        <p:txBody>
          <a:bodyPr/>
          <a:lstStyle/>
          <a:p>
            <a:pPr lvl="1">
              <a:buFont typeface="Arial" pitchFamily="34" charset="0"/>
              <a:buChar char="•"/>
            </a:pPr>
            <a:r>
              <a:rPr lang="en-GB" dirty="0" smtClean="0"/>
              <a:t>Different reactions to ‘difficulty’</a:t>
            </a:r>
          </a:p>
          <a:p>
            <a:pPr lvl="1">
              <a:buFont typeface="Arial" pitchFamily="34" charset="0"/>
              <a:buChar char="•"/>
            </a:pPr>
            <a:r>
              <a:rPr lang="en-GB" dirty="0" smtClean="0"/>
              <a:t>Skills not learned already at school</a:t>
            </a:r>
          </a:p>
          <a:p>
            <a:pPr lvl="1">
              <a:buFont typeface="Arial" pitchFamily="34" charset="0"/>
              <a:buChar char="•"/>
            </a:pPr>
            <a:r>
              <a:rPr lang="en-GB" dirty="0" smtClean="0"/>
              <a:t>Differing abilities to take advantage of available support</a:t>
            </a:r>
          </a:p>
          <a:p>
            <a:pPr lvl="1">
              <a:buFont typeface="Arial" pitchFamily="34" charset="0"/>
              <a:buChar char="•"/>
            </a:pPr>
            <a:r>
              <a:rPr lang="en-GB" dirty="0" smtClean="0"/>
              <a:t>Differing levels of confidence and success in forming relationships with staff and fellow students early on in course</a:t>
            </a:r>
          </a:p>
        </p:txBody>
      </p:sp>
    </p:spTree>
    <p:extLst>
      <p:ext uri="{BB962C8B-B14F-4D97-AF65-F5344CB8AC3E}">
        <p14:creationId xmlns:p14="http://schemas.microsoft.com/office/powerpoint/2010/main" val="2627383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Data and analysis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2875946"/>
              </p:ext>
            </p:extLst>
          </p:nvPr>
        </p:nvGraphicFramePr>
        <p:xfrm>
          <a:off x="323528" y="1268760"/>
          <a:ext cx="8064896" cy="51845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oup 5"/>
          <p:cNvGrpSpPr/>
          <p:nvPr/>
        </p:nvGrpSpPr>
        <p:grpSpPr>
          <a:xfrm>
            <a:off x="5864206" y="2758967"/>
            <a:ext cx="2541073" cy="659864"/>
            <a:chOff x="5864206" y="2758967"/>
            <a:chExt cx="2541073" cy="659864"/>
          </a:xfrm>
        </p:grpSpPr>
        <p:sp>
          <p:nvSpPr>
            <p:cNvPr id="5" name="TextBox 4"/>
            <p:cNvSpPr txBox="1"/>
            <p:nvPr/>
          </p:nvSpPr>
          <p:spPr>
            <a:xfrm rot="502839">
              <a:off x="6101023" y="3018721"/>
              <a:ext cx="2304256" cy="400110"/>
            </a:xfrm>
            <a:prstGeom prst="rect">
              <a:avLst/>
            </a:prstGeom>
            <a:solidFill>
              <a:srgbClr val="FFFF00">
                <a:alpha val="45000"/>
              </a:srgbClr>
            </a:solidFill>
          </p:spPr>
          <p:txBody>
            <a:bodyPr wrap="square" rtlCol="0">
              <a:spAutoFit/>
            </a:bodyPr>
            <a:lstStyle/>
            <a:p>
              <a:r>
                <a:rPr lang="en-GB" sz="2000" dirty="0" smtClean="0">
                  <a:solidFill>
                    <a:srgbClr val="FF0000"/>
                  </a:solidFill>
                  <a:latin typeface="Segoe Script" pitchFamily="34" charset="0"/>
                </a:rPr>
                <a:t>More to come</a:t>
              </a:r>
            </a:p>
          </p:txBody>
        </p:sp>
        <p:sp>
          <p:nvSpPr>
            <p:cNvPr id="3" name="Right Brace 2"/>
            <p:cNvSpPr/>
            <p:nvPr/>
          </p:nvSpPr>
          <p:spPr>
            <a:xfrm>
              <a:off x="5864206" y="2758967"/>
              <a:ext cx="280156" cy="636455"/>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Tree>
    <p:extLst>
      <p:ext uri="{BB962C8B-B14F-4D97-AF65-F5344CB8AC3E}">
        <p14:creationId xmlns:p14="http://schemas.microsoft.com/office/powerpoint/2010/main" val="1669643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Reactions to difficulty</a:t>
            </a:r>
            <a:endParaRPr lang="en-GB" dirty="0"/>
          </a:p>
        </p:txBody>
      </p:sp>
      <p:sp>
        <p:nvSpPr>
          <p:cNvPr id="3" name="Content Placeholder 2"/>
          <p:cNvSpPr>
            <a:spLocks noGrp="1"/>
          </p:cNvSpPr>
          <p:nvPr>
            <p:ph idx="1"/>
          </p:nvPr>
        </p:nvSpPr>
        <p:spPr>
          <a:xfrm>
            <a:off x="457200" y="4005064"/>
            <a:ext cx="8229600" cy="2121099"/>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en-GB" i="1" dirty="0"/>
              <a:t>On almost every single problem sheet there's been a question or a couple of parts of a question that I just cannot do. Um and you'd go along to the workshop ... [whispers] can't do it!</a:t>
            </a:r>
          </a:p>
          <a:p>
            <a:endParaRPr lang="en-GB" dirty="0"/>
          </a:p>
          <a:p>
            <a:pPr marL="0" indent="0">
              <a:buNone/>
            </a:pPr>
            <a:endParaRPr lang="en-GB" i="1" dirty="0"/>
          </a:p>
          <a:p>
            <a:pPr marL="0" indent="0">
              <a:buNone/>
            </a:pPr>
            <a:endParaRPr lang="en-GB" i="1" dirty="0" smtClean="0"/>
          </a:p>
          <a:p>
            <a:pPr marL="0" indent="0">
              <a:buNone/>
            </a:pPr>
            <a:endParaRPr lang="en-GB" i="1" dirty="0"/>
          </a:p>
        </p:txBody>
      </p:sp>
      <p:sp>
        <p:nvSpPr>
          <p:cNvPr id="4" name="Content Placeholder 2"/>
          <p:cNvSpPr txBox="1">
            <a:spLocks/>
          </p:cNvSpPr>
          <p:nvPr/>
        </p:nvSpPr>
        <p:spPr>
          <a:xfrm>
            <a:off x="446856" y="1628800"/>
            <a:ext cx="8229600" cy="1728192"/>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None/>
            </a:pPr>
            <a:r>
              <a:rPr lang="en-GB" i="1" dirty="0"/>
              <a:t>I didn't do any of the problem sheets for the Quantum one cos I found them so difficult to start off with.</a:t>
            </a:r>
          </a:p>
        </p:txBody>
      </p:sp>
    </p:spTree>
    <p:extLst>
      <p:ext uri="{BB962C8B-B14F-4D97-AF65-F5344CB8AC3E}">
        <p14:creationId xmlns:p14="http://schemas.microsoft.com/office/powerpoint/2010/main" val="402518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Accessing available support</a:t>
            </a:r>
            <a:endParaRPr lang="en-GB" dirty="0"/>
          </a:p>
        </p:txBody>
      </p:sp>
      <p:sp>
        <p:nvSpPr>
          <p:cNvPr id="3" name="Content Placeholder 2"/>
          <p:cNvSpPr>
            <a:spLocks noGrp="1"/>
          </p:cNvSpPr>
          <p:nvPr>
            <p:ph idx="1"/>
          </p:nvPr>
        </p:nvSpPr>
        <p:spPr>
          <a:xfrm>
            <a:off x="457200" y="4005064"/>
            <a:ext cx="8229600" cy="2121099"/>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marL="0" indent="0">
              <a:buNone/>
            </a:pPr>
            <a:r>
              <a:rPr lang="en-GB" i="1" dirty="0" smtClean="0"/>
              <a:t>Well </a:t>
            </a:r>
            <a:r>
              <a:rPr lang="en-GB" i="1" dirty="0"/>
              <a:t>I tagged along to a couple of my friend's tutor sessions cos they'd have really high-level lecturers in the physics department, you know heads of this and heads of research groups, and so I'd just go along to theirs, cos mine were so ... useless!</a:t>
            </a:r>
          </a:p>
          <a:p>
            <a:endParaRPr lang="en-GB" dirty="0"/>
          </a:p>
          <a:p>
            <a:pPr marL="0" indent="0">
              <a:buNone/>
            </a:pPr>
            <a:endParaRPr lang="en-GB" i="1" dirty="0"/>
          </a:p>
          <a:p>
            <a:pPr marL="0" indent="0">
              <a:buNone/>
            </a:pPr>
            <a:endParaRPr lang="en-GB" i="1" dirty="0" smtClean="0"/>
          </a:p>
          <a:p>
            <a:pPr marL="0" indent="0">
              <a:buNone/>
            </a:pPr>
            <a:endParaRPr lang="en-GB" i="1" dirty="0"/>
          </a:p>
        </p:txBody>
      </p:sp>
      <p:sp>
        <p:nvSpPr>
          <p:cNvPr id="4" name="Content Placeholder 2"/>
          <p:cNvSpPr txBox="1">
            <a:spLocks/>
          </p:cNvSpPr>
          <p:nvPr/>
        </p:nvSpPr>
        <p:spPr>
          <a:xfrm>
            <a:off x="446856" y="1628800"/>
            <a:ext cx="8229600" cy="1728192"/>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Font typeface="Arial" pitchFamily="34" charset="0"/>
              <a:buNone/>
            </a:pPr>
            <a:r>
              <a:rPr lang="en-GB" i="1" dirty="0" smtClean="0"/>
              <a:t>Um it was like I should have asked for more help, but it was being surrounded by people who were like Oh I know all of this, it was very like intimidating.</a:t>
            </a:r>
            <a:endParaRPr lang="en-GB" i="1" dirty="0"/>
          </a:p>
        </p:txBody>
      </p:sp>
    </p:spTree>
    <p:extLst>
      <p:ext uri="{BB962C8B-B14F-4D97-AF65-F5344CB8AC3E}">
        <p14:creationId xmlns:p14="http://schemas.microsoft.com/office/powerpoint/2010/main" val="4023184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bg/>
                                          </p:spTgt>
                                        </p:tgtEl>
                                        <p:attrNameLst>
                                          <p:attrName>style.visibility</p:attrName>
                                        </p:attrNameLst>
                                      </p:cBhvr>
                                      <p:to>
                                        <p:strVal val="visible"/>
                                      </p:to>
                                    </p:set>
                                    <p:animEffect transition="in" filter="fade">
                                      <p:cBhvr>
                                        <p:cTn id="17" dur="500"/>
                                        <p:tgtEl>
                                          <p:spTgt spid="4">
                                            <p:bg/>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Accessing available support – relationships matter</a:t>
            </a:r>
            <a:endParaRPr lang="en-GB"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en-GB" i="1" dirty="0" smtClean="0"/>
              <a:t>Although there's </a:t>
            </a:r>
            <a:r>
              <a:rPr lang="en-GB" i="1" dirty="0"/>
              <a:t>always like, you CAN go to your tutors, unless you have a really good relationship with your tutor, you probably are going to feel a bit like ... </a:t>
            </a:r>
            <a:endParaRPr lang="en-GB" i="1" dirty="0" smtClean="0"/>
          </a:p>
          <a:p>
            <a:pPr marL="0" indent="0">
              <a:buNone/>
            </a:pPr>
            <a:endParaRPr lang="en-GB" i="1" dirty="0"/>
          </a:p>
          <a:p>
            <a:pPr marL="0" indent="0">
              <a:buNone/>
            </a:pPr>
            <a:r>
              <a:rPr lang="en-GB" i="1" dirty="0" smtClean="0"/>
              <a:t>where </a:t>
            </a:r>
            <a:r>
              <a:rPr lang="en-GB" i="1" dirty="0"/>
              <a:t>some of the students knew the PhD guys</a:t>
            </a:r>
            <a:r>
              <a:rPr lang="en-GB" i="1" dirty="0" smtClean="0"/>
              <a:t>, </a:t>
            </a:r>
            <a:r>
              <a:rPr lang="en-GB" i="1" dirty="0"/>
              <a:t>they would give them help priority over anyone else, uh just cause they were mates with them</a:t>
            </a:r>
            <a:r>
              <a:rPr lang="en-GB" i="1" dirty="0" smtClean="0"/>
              <a:t>.</a:t>
            </a:r>
            <a:endParaRPr lang="en-GB" dirty="0"/>
          </a:p>
          <a:p>
            <a:endParaRPr lang="en-GB" dirty="0"/>
          </a:p>
          <a:p>
            <a:pPr marL="0" indent="0">
              <a:buNone/>
            </a:pPr>
            <a:endParaRPr lang="en-GB" i="1" dirty="0" smtClean="0"/>
          </a:p>
          <a:p>
            <a:pPr marL="0" indent="0">
              <a:buNone/>
            </a:pPr>
            <a:endParaRPr lang="en-GB" i="1" dirty="0"/>
          </a:p>
        </p:txBody>
      </p:sp>
    </p:spTree>
    <p:extLst>
      <p:ext uri="{BB962C8B-B14F-4D97-AF65-F5344CB8AC3E}">
        <p14:creationId xmlns:p14="http://schemas.microsoft.com/office/powerpoint/2010/main" val="408649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Role of maths knowledge</a:t>
            </a:r>
            <a:endParaRPr lang="en-GB" dirty="0"/>
          </a:p>
        </p:txBody>
      </p:sp>
      <p:sp>
        <p:nvSpPr>
          <p:cNvPr id="3" name="Content Placeholder 2"/>
          <p:cNvSpPr>
            <a:spLocks noGrp="1"/>
          </p:cNvSpPr>
          <p:nvPr>
            <p:ph idx="1"/>
          </p:nvPr>
        </p:nvSpPr>
        <p:spPr/>
        <p:txBody>
          <a:bodyPr>
            <a:normAutofit lnSpcReduction="10000"/>
          </a:bodyPr>
          <a:lstStyle/>
          <a:p>
            <a:r>
              <a:rPr lang="en-GB" dirty="0" smtClean="0"/>
              <a:t>Approximately double frequency of references by underperforming compared to typical students</a:t>
            </a:r>
          </a:p>
          <a:p>
            <a:r>
              <a:rPr lang="en-GB" dirty="0" smtClean="0"/>
              <a:t>Both U and T students of the </a:t>
            </a:r>
            <a:r>
              <a:rPr lang="en-GB" u="sng" dirty="0" smtClean="0"/>
              <a:t>opinion</a:t>
            </a:r>
            <a:r>
              <a:rPr lang="en-GB" dirty="0" smtClean="0"/>
              <a:t> that those without Further Maths are at a significant disadvantage.</a:t>
            </a:r>
          </a:p>
          <a:p>
            <a:r>
              <a:rPr lang="en-GB" dirty="0" smtClean="0"/>
              <a:t>Even for students with Further Maths, the transition to </a:t>
            </a:r>
            <a:r>
              <a:rPr lang="en-GB" u="sng" dirty="0" smtClean="0"/>
              <a:t>using</a:t>
            </a:r>
            <a:r>
              <a:rPr lang="en-GB" dirty="0" smtClean="0"/>
              <a:t> in physics problems is difficult.</a:t>
            </a:r>
            <a:endParaRPr lang="en-GB" dirty="0"/>
          </a:p>
          <a:p>
            <a:endParaRPr lang="en-GB" dirty="0" smtClean="0"/>
          </a:p>
          <a:p>
            <a:endParaRPr lang="en-GB" dirty="0"/>
          </a:p>
          <a:p>
            <a:endParaRPr lang="en-GB" dirty="0"/>
          </a:p>
        </p:txBody>
      </p:sp>
    </p:spTree>
    <p:extLst>
      <p:ext uri="{BB962C8B-B14F-4D97-AF65-F5344CB8AC3E}">
        <p14:creationId xmlns:p14="http://schemas.microsoft.com/office/powerpoint/2010/main" val="1613564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maths</a:t>
            </a:r>
            <a:endParaRPr lang="en-GB" dirty="0"/>
          </a:p>
        </p:txBody>
      </p:sp>
      <p:sp>
        <p:nvSpPr>
          <p:cNvPr id="3" name="Content Placeholder 2"/>
          <p:cNvSpPr>
            <a:spLocks noGrp="1"/>
          </p:cNvSpPr>
          <p:nvPr>
            <p:ph idx="1"/>
          </p:nvPr>
        </p:nvSpPr>
        <p:spPr/>
        <p:txBody>
          <a:bodyPr>
            <a:normAutofit/>
          </a:bodyPr>
          <a:lstStyle/>
          <a:p>
            <a:pPr marL="0" indent="0">
              <a:buNone/>
            </a:pPr>
            <a:r>
              <a:rPr lang="en-GB" i="1" dirty="0"/>
              <a:t>All of the people I've known - all of my close friends, didn't do Further Maths, and where I found first semester really nice slow ease in, they were already having real, real trouble with the maths.  So ..</a:t>
            </a:r>
          </a:p>
          <a:p>
            <a:pPr marL="0" indent="0">
              <a:buNone/>
            </a:pPr>
            <a:endParaRPr lang="en-GB" i="1" dirty="0" smtClean="0"/>
          </a:p>
          <a:p>
            <a:r>
              <a:rPr lang="en-GB" dirty="0" smtClean="0"/>
              <a:t>Students did agree that by the time of the maths exam, those without FM had caught up</a:t>
            </a:r>
            <a:endParaRPr lang="en-GB" dirty="0"/>
          </a:p>
          <a:p>
            <a:endParaRPr lang="en-GB" dirty="0"/>
          </a:p>
        </p:txBody>
      </p:sp>
    </p:spTree>
    <p:extLst>
      <p:ext uri="{BB962C8B-B14F-4D97-AF65-F5344CB8AC3E}">
        <p14:creationId xmlns:p14="http://schemas.microsoft.com/office/powerpoint/2010/main" val="73789639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 from qual. work</a:t>
            </a:r>
            <a:endParaRPr lang="en-GB" dirty="0"/>
          </a:p>
        </p:txBody>
      </p:sp>
      <p:sp>
        <p:nvSpPr>
          <p:cNvPr id="3" name="Content Placeholder 2"/>
          <p:cNvSpPr>
            <a:spLocks noGrp="1"/>
          </p:cNvSpPr>
          <p:nvPr>
            <p:ph idx="1"/>
          </p:nvPr>
        </p:nvSpPr>
        <p:spPr>
          <a:xfrm>
            <a:off x="457200" y="1600200"/>
            <a:ext cx="8229600" cy="4781128"/>
          </a:xfrm>
        </p:spPr>
        <p:txBody>
          <a:bodyPr>
            <a:normAutofit/>
          </a:bodyPr>
          <a:lstStyle/>
          <a:p>
            <a:r>
              <a:rPr lang="en-GB" dirty="0" smtClean="0"/>
              <a:t>Level of maths affects transition experience</a:t>
            </a:r>
          </a:p>
          <a:p>
            <a:r>
              <a:rPr lang="en-GB" dirty="0" smtClean="0"/>
              <a:t>Underperforming students frequently had not formed the same initial, strong relationships with peers and older students</a:t>
            </a:r>
          </a:p>
          <a:p>
            <a:r>
              <a:rPr lang="en-GB" dirty="0" smtClean="0"/>
              <a:t>Wide variation in tutoring relationships</a:t>
            </a:r>
          </a:p>
          <a:p>
            <a:r>
              <a:rPr lang="en-GB" dirty="0" smtClean="0"/>
              <a:t>Student perception of MP is of concern</a:t>
            </a:r>
          </a:p>
          <a:p>
            <a:r>
              <a:rPr lang="en-GB" dirty="0" smtClean="0"/>
              <a:t>Students reported little to no induction to do with skills (problem-solving, revision, etc.)</a:t>
            </a:r>
            <a:endParaRPr lang="en-GB" dirty="0"/>
          </a:p>
        </p:txBody>
      </p:sp>
    </p:spTree>
    <p:extLst>
      <p:ext uri="{BB962C8B-B14F-4D97-AF65-F5344CB8AC3E}">
        <p14:creationId xmlns:p14="http://schemas.microsoft.com/office/powerpoint/2010/main" val="3894159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Overall conclusions so far</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Good idea of why some students are more likely to underperform than others</a:t>
            </a:r>
          </a:p>
          <a:p>
            <a:r>
              <a:rPr lang="en-GB" dirty="0" smtClean="0"/>
              <a:t>No full explanation of why 201011 saw such dramatic underperformance</a:t>
            </a:r>
          </a:p>
          <a:p>
            <a:r>
              <a:rPr lang="en-GB" dirty="0" smtClean="0"/>
              <a:t>Significant changes due to cohort year that cannot be directly explained by cohort size</a:t>
            </a:r>
          </a:p>
          <a:p>
            <a:r>
              <a:rPr lang="en-GB" dirty="0" smtClean="0"/>
              <a:t>Room to improve transition experience, focusing on students who do not find it easy to form strong initial relationships with fellow students or staff, and on supporting skills.  </a:t>
            </a:r>
          </a:p>
          <a:p>
            <a:endParaRPr lang="en-GB" dirty="0"/>
          </a:p>
        </p:txBody>
      </p:sp>
      <p:grpSp>
        <p:nvGrpSpPr>
          <p:cNvPr id="6" name="Group 5"/>
          <p:cNvGrpSpPr/>
          <p:nvPr/>
        </p:nvGrpSpPr>
        <p:grpSpPr>
          <a:xfrm>
            <a:off x="6520293" y="1196058"/>
            <a:ext cx="2272794" cy="1299435"/>
            <a:chOff x="6520293" y="1196058"/>
            <a:chExt cx="2272794" cy="1299435"/>
          </a:xfrm>
        </p:grpSpPr>
        <p:sp>
          <p:nvSpPr>
            <p:cNvPr id="4" name="TextBox 3"/>
            <p:cNvSpPr txBox="1"/>
            <p:nvPr/>
          </p:nvSpPr>
          <p:spPr>
            <a:xfrm rot="20779514">
              <a:off x="6520293" y="1196058"/>
              <a:ext cx="2247383"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Engagement</a:t>
              </a:r>
            </a:p>
          </p:txBody>
        </p:sp>
        <p:sp>
          <p:nvSpPr>
            <p:cNvPr id="5" name="TextBox 4"/>
            <p:cNvSpPr txBox="1"/>
            <p:nvPr/>
          </p:nvSpPr>
          <p:spPr>
            <a:xfrm rot="787129">
              <a:off x="7125112" y="2033828"/>
              <a:ext cx="1667975" cy="461665"/>
            </a:xfrm>
            <a:prstGeom prst="rect">
              <a:avLst/>
            </a:prstGeom>
            <a:solidFill>
              <a:srgbClr val="FFFF00">
                <a:alpha val="45000"/>
              </a:srgbClr>
            </a:solidFill>
          </p:spPr>
          <p:txBody>
            <a:bodyPr wrap="square" rtlCol="0">
              <a:spAutoFit/>
            </a:bodyPr>
            <a:lstStyle/>
            <a:p>
              <a:r>
                <a:rPr lang="en-GB" sz="2400" dirty="0" smtClean="0">
                  <a:solidFill>
                    <a:srgbClr val="FF0000"/>
                  </a:solidFill>
                  <a:latin typeface="Segoe Script" pitchFamily="34" charset="0"/>
                </a:rPr>
                <a:t>Offer AA</a:t>
              </a:r>
            </a:p>
          </p:txBody>
        </p:sp>
      </p:grpSp>
    </p:spTree>
    <p:extLst>
      <p:ext uri="{BB962C8B-B14F-4D97-AF65-F5344CB8AC3E}">
        <p14:creationId xmlns:p14="http://schemas.microsoft.com/office/powerpoint/2010/main" val="3971176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a:t>
            </a:r>
            <a:endParaRPr lang="en-GB" dirty="0"/>
          </a:p>
        </p:txBody>
      </p:sp>
      <p:sp>
        <p:nvSpPr>
          <p:cNvPr id="3" name="Content Placeholder 2"/>
          <p:cNvSpPr>
            <a:spLocks noGrp="1"/>
          </p:cNvSpPr>
          <p:nvPr>
            <p:ph idx="1"/>
          </p:nvPr>
        </p:nvSpPr>
        <p:spPr>
          <a:xfrm>
            <a:off x="457200" y="1600200"/>
            <a:ext cx="8229600" cy="4853136"/>
          </a:xfrm>
        </p:spPr>
        <p:txBody>
          <a:bodyPr>
            <a:normAutofit/>
          </a:bodyPr>
          <a:lstStyle/>
          <a:p>
            <a:r>
              <a:rPr lang="en-GB" dirty="0" smtClean="0"/>
              <a:t>Support PhySoc in expanding mentoring scheme</a:t>
            </a:r>
          </a:p>
          <a:p>
            <a:r>
              <a:rPr lang="en-GB" dirty="0" smtClean="0"/>
              <a:t>Revisit Curriculum Review recommendations on integration of maths, since both students and lecturers agree the problem remains</a:t>
            </a:r>
          </a:p>
          <a:p>
            <a:r>
              <a:rPr lang="en-GB" dirty="0" smtClean="0"/>
              <a:t>Clarify expectations of tutors</a:t>
            </a:r>
          </a:p>
          <a:p>
            <a:r>
              <a:rPr lang="en-GB" dirty="0" smtClean="0"/>
              <a:t>Review:</a:t>
            </a:r>
          </a:p>
          <a:p>
            <a:pPr lvl="1"/>
            <a:r>
              <a:rPr lang="en-GB" dirty="0" smtClean="0"/>
              <a:t>The intended replacements for Skills Workshops</a:t>
            </a:r>
          </a:p>
          <a:p>
            <a:pPr lvl="1"/>
            <a:r>
              <a:rPr lang="en-GB" dirty="0" smtClean="0"/>
              <a:t>Current use of Mastering Physics</a:t>
            </a:r>
          </a:p>
          <a:p>
            <a:endParaRPr lang="en-GB" dirty="0" smtClean="0"/>
          </a:p>
          <a:p>
            <a:endParaRPr lang="en-GB" dirty="0"/>
          </a:p>
        </p:txBody>
      </p:sp>
    </p:spTree>
    <p:extLst>
      <p:ext uri="{BB962C8B-B14F-4D97-AF65-F5344CB8AC3E}">
        <p14:creationId xmlns:p14="http://schemas.microsoft.com/office/powerpoint/2010/main" val="485391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references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Black</a:t>
            </a:r>
            <a:r>
              <a:rPr lang="en-GB" dirty="0"/>
              <a:t>, Fiona M., and Jane </a:t>
            </a:r>
            <a:r>
              <a:rPr lang="en-GB" dirty="0" err="1"/>
              <a:t>MacKenzie</a:t>
            </a:r>
            <a:r>
              <a:rPr lang="en-GB" dirty="0"/>
              <a:t>. </a:t>
            </a:r>
            <a:r>
              <a:rPr lang="en-GB" i="1" dirty="0"/>
              <a:t>Peer Support in the First Year</a:t>
            </a:r>
            <a:r>
              <a:rPr lang="en-GB" dirty="0"/>
              <a:t>. </a:t>
            </a:r>
            <a:r>
              <a:rPr lang="en-GB" dirty="0" smtClean="0"/>
              <a:t>Glasgow: </a:t>
            </a:r>
            <a:r>
              <a:rPr lang="en-GB" dirty="0"/>
              <a:t>The Quality Assurance Agency for Higher Education</a:t>
            </a:r>
            <a:r>
              <a:rPr lang="en-GB" dirty="0" smtClean="0"/>
              <a:t>, </a:t>
            </a:r>
            <a:r>
              <a:rPr lang="en-GB" dirty="0"/>
              <a:t>2008</a:t>
            </a:r>
            <a:r>
              <a:rPr lang="en-GB" dirty="0" smtClean="0"/>
              <a:t>.</a:t>
            </a:r>
          </a:p>
          <a:p>
            <a:r>
              <a:rPr lang="en-GB" dirty="0" err="1"/>
              <a:t>Budny</a:t>
            </a:r>
            <a:r>
              <a:rPr lang="en-GB" dirty="0"/>
              <a:t>, Dan, Cheryl Paul, and Beth Bateman </a:t>
            </a:r>
            <a:r>
              <a:rPr lang="en-GB" dirty="0" err="1"/>
              <a:t>Newborg</a:t>
            </a:r>
            <a:r>
              <a:rPr lang="en-GB" dirty="0"/>
              <a:t>. "Impact of Peer Mentoring on Freshmen Engineering Students." </a:t>
            </a:r>
            <a:r>
              <a:rPr lang="en-GB" i="1" dirty="0"/>
              <a:t>Journal of STEM Education: Innovations and Research</a:t>
            </a:r>
            <a:r>
              <a:rPr lang="en-GB" dirty="0"/>
              <a:t> 11, no. 5 (2010): 9-24</a:t>
            </a:r>
            <a:r>
              <a:rPr lang="en-GB" dirty="0" smtClean="0"/>
              <a:t>.</a:t>
            </a:r>
          </a:p>
          <a:p>
            <a:r>
              <a:rPr lang="en-GB" dirty="0"/>
              <a:t>Scott, Jon, and Maria </a:t>
            </a:r>
            <a:r>
              <a:rPr lang="en-GB" dirty="0" err="1"/>
              <a:t>Graal</a:t>
            </a:r>
            <a:r>
              <a:rPr lang="en-GB" dirty="0"/>
              <a:t>. "Student Failure in First Year Modules in the Biosciences: An Interview Based Investigation." </a:t>
            </a:r>
            <a:r>
              <a:rPr lang="en-GB" i="1" dirty="0"/>
              <a:t>Bioscience Education e-Journal</a:t>
            </a:r>
            <a:r>
              <a:rPr lang="en-GB" dirty="0"/>
              <a:t> 10,  (2007).HEA </a:t>
            </a:r>
            <a:r>
              <a:rPr lang="en-GB" dirty="0" smtClean="0"/>
              <a:t>Scotland</a:t>
            </a:r>
          </a:p>
          <a:p>
            <a:r>
              <a:rPr lang="en-GB" dirty="0"/>
              <a:t>Smith, J., and R. Naylor. "Determinants of Degree Performance in </a:t>
            </a:r>
            <a:r>
              <a:rPr lang="en-GB" dirty="0" err="1"/>
              <a:t>Uk</a:t>
            </a:r>
            <a:r>
              <a:rPr lang="en-GB" dirty="0"/>
              <a:t> Universities: A Statistical Analysis of the 1993 Student Cohort." </a:t>
            </a:r>
            <a:r>
              <a:rPr lang="en-GB" i="1" dirty="0"/>
              <a:t>Oxford Bulletin of Economics and Statistics</a:t>
            </a:r>
            <a:r>
              <a:rPr lang="en-GB" dirty="0"/>
              <a:t> 63, no. 29-60 (2001).</a:t>
            </a:r>
            <a:endParaRPr lang="en-GB" dirty="0" smtClean="0"/>
          </a:p>
          <a:p>
            <a:r>
              <a:rPr lang="en-GB" dirty="0" err="1"/>
              <a:t>Trowler</a:t>
            </a:r>
            <a:r>
              <a:rPr lang="en-GB" dirty="0"/>
              <a:t>, Vicki. </a:t>
            </a:r>
            <a:r>
              <a:rPr lang="en-GB" i="1" dirty="0"/>
              <a:t>Student Engagement Literature Review</a:t>
            </a:r>
            <a:r>
              <a:rPr lang="en-GB" dirty="0"/>
              <a:t>. The Higher Education Academy and Lancaster University, 2010.</a:t>
            </a:r>
            <a:endParaRPr lang="en-GB" dirty="0" smtClean="0"/>
          </a:p>
          <a:p>
            <a:r>
              <a:rPr lang="en-GB" dirty="0"/>
              <a:t>Whittaker, Ruth. </a:t>
            </a:r>
            <a:r>
              <a:rPr lang="en-GB" i="1" dirty="0"/>
              <a:t>Transition to and During the First Year</a:t>
            </a:r>
            <a:r>
              <a:rPr lang="en-GB" dirty="0"/>
              <a:t>. Glasgow: The Quality Assurance Agency for Higher Education, 2008</a:t>
            </a:r>
            <a:r>
              <a:rPr lang="en-GB" dirty="0" smtClean="0"/>
              <a:t>.</a:t>
            </a:r>
          </a:p>
          <a:p>
            <a:endParaRPr lang="en-GB" dirty="0"/>
          </a:p>
        </p:txBody>
      </p:sp>
    </p:spTree>
    <p:extLst>
      <p:ext uri="{BB962C8B-B14F-4D97-AF65-F5344CB8AC3E}">
        <p14:creationId xmlns:p14="http://schemas.microsoft.com/office/powerpoint/2010/main" val="21083995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Contact</a:t>
            </a:r>
            <a:endParaRPr lang="en-GB"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GB" dirty="0" smtClean="0"/>
              <a:t>Jo Williamson</a:t>
            </a:r>
          </a:p>
          <a:p>
            <a:pPr marL="0" indent="0" algn="ctr">
              <a:buNone/>
            </a:pPr>
            <a:r>
              <a:rPr lang="en-GB" dirty="0" smtClean="0"/>
              <a:t>PhD researcher for transitions project</a:t>
            </a:r>
          </a:p>
          <a:p>
            <a:pPr marL="0" indent="0" algn="ctr">
              <a:buNone/>
            </a:pPr>
            <a:r>
              <a:rPr lang="en-GB" dirty="0" smtClean="0">
                <a:hlinkClick r:id="rId2"/>
              </a:rPr>
              <a:t>jhw2e10@soton.ac.uk</a:t>
            </a:r>
            <a:endParaRPr lang="en-GB" dirty="0" smtClean="0"/>
          </a:p>
          <a:p>
            <a:pPr marL="0" indent="0" algn="ctr">
              <a:buNone/>
            </a:pPr>
            <a:endParaRPr lang="en-GB" dirty="0"/>
          </a:p>
          <a:p>
            <a:pPr marL="0" indent="0" algn="ctr">
              <a:buNone/>
            </a:pPr>
            <a:r>
              <a:rPr lang="en-GB" dirty="0" smtClean="0"/>
              <a:t>Dr Andy Gravell</a:t>
            </a:r>
          </a:p>
          <a:p>
            <a:pPr marL="0" indent="0" algn="ctr">
              <a:buNone/>
            </a:pPr>
            <a:r>
              <a:rPr lang="en-GB" dirty="0" smtClean="0"/>
              <a:t>Associate Dean Education and Student Experience, Physical and Applied Sciences</a:t>
            </a:r>
          </a:p>
          <a:p>
            <a:pPr marL="0" indent="0" algn="ctr">
              <a:buNone/>
            </a:pPr>
            <a:r>
              <a:rPr lang="en-GB" dirty="0" smtClean="0">
                <a:hlinkClick r:id="rId3"/>
              </a:rPr>
              <a:t>amg@ecs.soton.ac.uk</a:t>
            </a:r>
            <a:endParaRPr lang="en-GB" dirty="0" smtClean="0"/>
          </a:p>
          <a:p>
            <a:pPr marL="0" indent="0">
              <a:buNone/>
            </a:pPr>
            <a:r>
              <a:rPr lang="en-GB" dirty="0" smtClean="0"/>
              <a:t> </a:t>
            </a:r>
            <a:endParaRPr lang="en-GB" dirty="0"/>
          </a:p>
        </p:txBody>
      </p:sp>
    </p:spTree>
    <p:extLst>
      <p:ext uri="{BB962C8B-B14F-4D97-AF65-F5344CB8AC3E}">
        <p14:creationId xmlns:p14="http://schemas.microsoft.com/office/powerpoint/2010/main" val="2777430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Important Notes</a:t>
            </a:r>
            <a:endParaRPr lang="en-GB" dirty="0"/>
          </a:p>
        </p:txBody>
      </p:sp>
      <p:sp>
        <p:nvSpPr>
          <p:cNvPr id="3" name="Content Placeholder 2"/>
          <p:cNvSpPr>
            <a:spLocks noGrp="1"/>
          </p:cNvSpPr>
          <p:nvPr>
            <p:ph idx="1"/>
          </p:nvPr>
        </p:nvSpPr>
        <p:spPr/>
        <p:txBody>
          <a:bodyPr/>
          <a:lstStyle/>
          <a:p>
            <a:r>
              <a:rPr lang="en-GB" dirty="0" smtClean="0"/>
              <a:t>Basic sample: UG physics students who began course at </a:t>
            </a:r>
            <a:r>
              <a:rPr lang="en-GB" dirty="0" err="1" smtClean="0"/>
              <a:t>UoS</a:t>
            </a:r>
            <a:r>
              <a:rPr lang="en-GB" dirty="0" smtClean="0"/>
              <a:t> 200708 or later</a:t>
            </a:r>
          </a:p>
          <a:p>
            <a:r>
              <a:rPr lang="en-GB" dirty="0" smtClean="0"/>
              <a:t>Data only includes students who enrolled (non-show students excluded)</a:t>
            </a:r>
          </a:p>
          <a:p>
            <a:r>
              <a:rPr lang="en-GB" dirty="0" smtClean="0"/>
              <a:t>Cohort year taken to be year in which student first fully enrolled</a:t>
            </a:r>
          </a:p>
          <a:p>
            <a:r>
              <a:rPr lang="en-GB" dirty="0" smtClean="0"/>
              <a:t>Module results considered are the </a:t>
            </a:r>
            <a:r>
              <a:rPr lang="en-GB" b="1" dirty="0" smtClean="0"/>
              <a:t>core</a:t>
            </a:r>
            <a:r>
              <a:rPr lang="en-GB" dirty="0" smtClean="0"/>
              <a:t> modules for the Physics UG courses </a:t>
            </a:r>
          </a:p>
          <a:p>
            <a:endParaRPr lang="en-GB" dirty="0"/>
          </a:p>
        </p:txBody>
      </p:sp>
    </p:spTree>
    <p:extLst>
      <p:ext uri="{BB962C8B-B14F-4D97-AF65-F5344CB8AC3E}">
        <p14:creationId xmlns:p14="http://schemas.microsoft.com/office/powerpoint/2010/main" val="20455660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Context</a:t>
            </a:r>
            <a:endParaRPr lang="en-GB" dirty="0"/>
          </a:p>
        </p:txBody>
      </p:sp>
      <p:sp>
        <p:nvSpPr>
          <p:cNvPr id="3" name="Content Placeholder 2"/>
          <p:cNvSpPr>
            <a:spLocks noGrp="1"/>
          </p:cNvSpPr>
          <p:nvPr>
            <p:ph idx="1"/>
          </p:nvPr>
        </p:nvSpPr>
        <p:spPr/>
        <p:txBody>
          <a:bodyPr/>
          <a:lstStyle/>
          <a:p>
            <a:r>
              <a:rPr lang="en-GB" dirty="0" smtClean="0"/>
              <a:t>Increasing numbers of Physics undergraduates</a:t>
            </a:r>
          </a:p>
          <a:p>
            <a:r>
              <a:rPr lang="en-GB" dirty="0" smtClean="0"/>
              <a:t>No major curriculum reform in this period</a:t>
            </a:r>
          </a:p>
          <a:p>
            <a:r>
              <a:rPr lang="en-GB" dirty="0" smtClean="0"/>
              <a:t>Introduction of Mastering Physics, an online problem sheet system</a:t>
            </a:r>
            <a:endParaRPr lang="en-GB" dirty="0"/>
          </a:p>
        </p:txBody>
      </p:sp>
      <p:graphicFrame>
        <p:nvGraphicFramePr>
          <p:cNvPr id="4" name="Chart 3"/>
          <p:cNvGraphicFramePr>
            <a:graphicFrameLocks/>
          </p:cNvGraphicFramePr>
          <p:nvPr>
            <p:extLst>
              <p:ext uri="{D42A27DB-BD31-4B8C-83A1-F6EECF244321}">
                <p14:modId xmlns:p14="http://schemas.microsoft.com/office/powerpoint/2010/main" val="2586063789"/>
              </p:ext>
            </p:extLst>
          </p:nvPr>
        </p:nvGraphicFramePr>
        <p:xfrm>
          <a:off x="4860032" y="3573016"/>
          <a:ext cx="3771900" cy="31003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7422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6034682"/>
          </a:xfrm>
        </p:spPr>
        <p:txBody>
          <a:bodyPr/>
          <a:lstStyle/>
          <a:p>
            <a:r>
              <a:rPr lang="en-GB" dirty="0" smtClean="0"/>
              <a:t>To what extent are UG physics students underperforming?</a:t>
            </a:r>
            <a:endParaRPr lang="en-GB" dirty="0"/>
          </a:p>
        </p:txBody>
      </p:sp>
    </p:spTree>
    <p:extLst>
      <p:ext uri="{BB962C8B-B14F-4D97-AF65-F5344CB8AC3E}">
        <p14:creationId xmlns:p14="http://schemas.microsoft.com/office/powerpoint/2010/main" val="3182500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Proportion of students referring a first year core module</a:t>
            </a:r>
            <a:endParaRPr lang="en-GB" dirty="0"/>
          </a:p>
        </p:txBody>
      </p:sp>
      <p:pic>
        <p:nvPicPr>
          <p:cNvPr id="4" name="Picture 3"/>
          <p:cNvPicPr/>
          <p:nvPr/>
        </p:nvPicPr>
        <p:blipFill rotWithShape="1">
          <a:blip r:embed="rId3">
            <a:extLst>
              <a:ext uri="{28A0092B-C50C-407E-A947-70E740481C1C}">
                <a14:useLocalDpi xmlns:a14="http://schemas.microsoft.com/office/drawing/2010/main" val="0"/>
              </a:ext>
            </a:extLst>
          </a:blip>
          <a:srcRect l="2646" r="11010" b="3475"/>
          <a:stretch/>
        </p:blipFill>
        <p:spPr bwMode="auto">
          <a:xfrm>
            <a:off x="1331640" y="1556791"/>
            <a:ext cx="5400600" cy="5172967"/>
          </a:xfrm>
          <a:prstGeom prst="rect">
            <a:avLst/>
          </a:prstGeom>
          <a:ln>
            <a:noFill/>
          </a:ln>
          <a:extLst>
            <a:ext uri="{53640926-AAD7-44D8-BBD7-CCE9431645EC}">
              <a14:shadowObscured xmlns:a14="http://schemas.microsoft.com/office/drawing/2010/main"/>
            </a:ext>
          </a:extLst>
        </p:spPr>
      </p:pic>
      <p:sp>
        <p:nvSpPr>
          <p:cNvPr id="3" name="Oval 2"/>
          <p:cNvSpPr/>
          <p:nvPr/>
        </p:nvSpPr>
        <p:spPr>
          <a:xfrm rot="20135069">
            <a:off x="3205524" y="4617257"/>
            <a:ext cx="2088232" cy="792088"/>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2579906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First year referrals per referring student</a:t>
            </a:r>
            <a:endParaRPr lang="en-GB" dirty="0"/>
          </a:p>
        </p:txBody>
      </p:sp>
      <p:pic>
        <p:nvPicPr>
          <p:cNvPr id="4" name="Picture 3"/>
          <p:cNvPicPr/>
          <p:nvPr/>
        </p:nvPicPr>
        <p:blipFill>
          <a:blip r:embed="rId3"/>
          <a:stretch>
            <a:fillRect/>
          </a:stretch>
        </p:blipFill>
        <p:spPr>
          <a:xfrm>
            <a:off x="1187624" y="1561233"/>
            <a:ext cx="6336704" cy="5127209"/>
          </a:xfrm>
          <a:prstGeom prst="rect">
            <a:avLst/>
          </a:prstGeom>
        </p:spPr>
      </p:pic>
      <p:sp>
        <p:nvSpPr>
          <p:cNvPr id="5" name="Oval 4"/>
          <p:cNvSpPr/>
          <p:nvPr/>
        </p:nvSpPr>
        <p:spPr>
          <a:xfrm rot="16200000">
            <a:off x="1691680" y="3588880"/>
            <a:ext cx="360040" cy="792088"/>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6" name="Oval 5"/>
          <p:cNvSpPr/>
          <p:nvPr/>
        </p:nvSpPr>
        <p:spPr>
          <a:xfrm rot="16200000">
            <a:off x="1619672" y="2348880"/>
            <a:ext cx="360040" cy="792088"/>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3848452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rgbClr val="FFFF00">
            <a:alpha val="45000"/>
          </a:srgbClr>
        </a:solidFill>
      </a:spPr>
      <a:bodyPr wrap="square" rtlCol="0">
        <a:spAutoFit/>
      </a:bodyPr>
      <a:lstStyle>
        <a:defPPr>
          <a:defRPr sz="2400" dirty="0" smtClean="0">
            <a:solidFill>
              <a:srgbClr val="FF0000"/>
            </a:solidFill>
            <a:latin typeface="Segoe Script"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1482</TotalTime>
  <Words>4241</Words>
  <Application>Microsoft Office PowerPoint</Application>
  <PresentationFormat>On-screen Show (4:3)</PresentationFormat>
  <Paragraphs>416</Paragraphs>
  <Slides>49</Slides>
  <Notes>39</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Academic performance, Physics</vt:lpstr>
      <vt:lpstr>PowerPoint Presentation</vt:lpstr>
      <vt:lpstr>Project overview</vt:lpstr>
      <vt:lpstr>Data and analysis</vt:lpstr>
      <vt:lpstr>Important Notes</vt:lpstr>
      <vt:lpstr>Context</vt:lpstr>
      <vt:lpstr>To what extent are UG physics students underperforming?</vt:lpstr>
      <vt:lpstr>Proportion of students referring a first year core module</vt:lpstr>
      <vt:lpstr>First year referrals per referring student</vt:lpstr>
      <vt:lpstr>Across the P1 core modules</vt:lpstr>
      <vt:lpstr>Across the P2 core modules</vt:lpstr>
      <vt:lpstr>Are all students underperforming equally?</vt:lpstr>
      <vt:lpstr>Students who passed</vt:lpstr>
      <vt:lpstr>How can we explain (and try to predict) variation in student performance?</vt:lpstr>
      <vt:lpstr>Correlations with module results</vt:lpstr>
      <vt:lpstr>Modelling student results</vt:lpstr>
      <vt:lpstr>Example – Phys1015</vt:lpstr>
      <vt:lpstr>Modelling student results</vt:lpstr>
      <vt:lpstr>Performance of students with different offers, PHYS1022</vt:lpstr>
      <vt:lpstr>Performance of different offer groups</vt:lpstr>
      <vt:lpstr>Students repeating P1, by offer</vt:lpstr>
      <vt:lpstr>Can these factors explain the ‘drop’ in performance seen in 200910 and 201011?</vt:lpstr>
      <vt:lpstr>Performance of students with different offers, PHYS1022</vt:lpstr>
      <vt:lpstr>Grades of incoming students</vt:lpstr>
      <vt:lpstr>What changed between cohorts?</vt:lpstr>
      <vt:lpstr>Conclusions from quant. work</vt:lpstr>
      <vt:lpstr>Qualitative follow up</vt:lpstr>
      <vt:lpstr>Focus groups</vt:lpstr>
      <vt:lpstr>Focus groups</vt:lpstr>
      <vt:lpstr>Analysis</vt:lpstr>
      <vt:lpstr>Staff perception of reasons for underperformance</vt:lpstr>
      <vt:lpstr>Reasons for underperformance</vt:lpstr>
      <vt:lpstr>Reasons for underperformance</vt:lpstr>
      <vt:lpstr>Underperformance – student view</vt:lpstr>
      <vt:lpstr>U students on work and revision</vt:lpstr>
      <vt:lpstr>U students on revision</vt:lpstr>
      <vt:lpstr>T student on revision</vt:lpstr>
      <vt:lpstr>Mastering Physics</vt:lpstr>
      <vt:lpstr>Why these different approaches?</vt:lpstr>
      <vt:lpstr>Reactions to difficulty</vt:lpstr>
      <vt:lpstr>Accessing available support</vt:lpstr>
      <vt:lpstr>Accessing available support – relationships matter</vt:lpstr>
      <vt:lpstr>Role of maths knowledge</vt:lpstr>
      <vt:lpstr>Further maths</vt:lpstr>
      <vt:lpstr>Conclusions from qual. work</vt:lpstr>
      <vt:lpstr>Overall conclusions so far</vt:lpstr>
      <vt:lpstr>Recommendations</vt:lpstr>
      <vt:lpstr>Key references</vt:lpstr>
      <vt:lpstr>Contact</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J.H.Williamson</dc:creator>
  <cp:lastModifiedBy>Emig J.</cp:lastModifiedBy>
  <cp:revision>330</cp:revision>
  <dcterms:created xsi:type="dcterms:W3CDTF">2012-06-15T11:49:02Z</dcterms:created>
  <dcterms:modified xsi:type="dcterms:W3CDTF">2012-06-27T13:11:43Z</dcterms:modified>
</cp:coreProperties>
</file>